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325" r:id="rId2"/>
    <p:sldId id="343" r:id="rId3"/>
    <p:sldId id="257" r:id="rId4"/>
    <p:sldId id="332" r:id="rId5"/>
    <p:sldId id="340" r:id="rId6"/>
    <p:sldId id="339" r:id="rId7"/>
    <p:sldId id="344" r:id="rId8"/>
    <p:sldId id="345" r:id="rId9"/>
    <p:sldId id="346" r:id="rId10"/>
    <p:sldId id="347" r:id="rId11"/>
    <p:sldId id="348" r:id="rId12"/>
    <p:sldId id="349" r:id="rId13"/>
    <p:sldId id="330" r:id="rId14"/>
    <p:sldId id="350" r:id="rId15"/>
    <p:sldId id="33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6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897" autoAdjust="0"/>
    <p:restoredTop sz="98923" autoAdjust="0"/>
  </p:normalViewPr>
  <p:slideViewPr>
    <p:cSldViewPr snapToObjects="1">
      <p:cViewPr>
        <p:scale>
          <a:sx n="147" d="100"/>
          <a:sy n="147" d="100"/>
        </p:scale>
        <p:origin x="-1696" y="-104"/>
      </p:cViewPr>
      <p:guideLst>
        <p:guide orient="horz" pos="2160"/>
        <p:guide pos="2880"/>
      </p:guideLst>
    </p:cSldViewPr>
  </p:slideViewPr>
  <p:notesTextViewPr>
    <p:cViewPr>
      <p:scale>
        <a:sx n="100" d="100"/>
        <a:sy n="100" d="100"/>
      </p:scale>
      <p:origin x="0" y="0"/>
    </p:cViewPr>
  </p:notesTextViewPr>
  <p:sorterViewPr>
    <p:cViewPr>
      <p:scale>
        <a:sx n="137" d="100"/>
        <a:sy n="137"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216DD9-9744-7342-BDC9-F6B48552E146}" type="datetimeFigureOut">
              <a:rPr lang="en-US" smtClean="0"/>
              <a:t>1/20/21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DE46168-CE80-7C47-A68A-B5FE6387DC4E}" type="slidenum">
              <a:rPr lang="en-US" smtClean="0"/>
              <a:t>‹#›</a:t>
            </a:fld>
            <a:endParaRPr lang="en-US" dirty="0"/>
          </a:p>
        </p:txBody>
      </p:sp>
    </p:spTree>
    <p:extLst>
      <p:ext uri="{BB962C8B-B14F-4D97-AF65-F5344CB8AC3E}">
        <p14:creationId xmlns:p14="http://schemas.microsoft.com/office/powerpoint/2010/main" val="16633859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1EC294-D448-504F-A8FE-ECD0FA38783F}" type="datetimeFigureOut">
              <a:rPr lang="en-US" smtClean="0"/>
              <a:pPr/>
              <a:t>1/20/21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38EC06-BFB8-C64B-AF58-5990C24C4204}" type="slidenum">
              <a:rPr lang="en-US" smtClean="0"/>
              <a:pPr/>
              <a:t>‹#›</a:t>
            </a:fld>
            <a:endParaRPr lang="en-US" dirty="0"/>
          </a:p>
        </p:txBody>
      </p:sp>
    </p:spTree>
    <p:extLst>
      <p:ext uri="{BB962C8B-B14F-4D97-AF65-F5344CB8AC3E}">
        <p14:creationId xmlns:p14="http://schemas.microsoft.com/office/powerpoint/2010/main" val="40995131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140AEEC1-999A-B249-82AA-A85BE41838D7}" type="slidenum">
              <a:rPr lang="en-US" sz="1200"/>
              <a:pPr/>
              <a:t>5</a:t>
            </a:fld>
            <a:endParaRPr lang="en-US" sz="1200"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dirty="0">
              <a:latin typeface="Times"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E39C22AF-931D-D047-8BCE-738BD2B7CC7E}" type="slidenum">
              <a:rPr lang="en-US" sz="1200"/>
              <a:pPr>
                <a:defRPr/>
              </a:pPr>
              <a:t>6</a:t>
            </a:fld>
            <a:endParaRPr lang="en-US" sz="1200" dirty="0"/>
          </a:p>
        </p:txBody>
      </p:sp>
      <p:sp>
        <p:nvSpPr>
          <p:cNvPr id="37891" name="Rectangle 2"/>
          <p:cNvSpPr>
            <a:spLocks noGrp="1" noRot="1" noChangeAspect="1" noChangeArrowheads="1" noTextEdit="1"/>
          </p:cNvSpPr>
          <p:nvPr>
            <p:ph type="sldImg"/>
          </p:nvPr>
        </p:nvSpPr>
        <p:spPr>
          <a:solidFill>
            <a:srgbClr val="FFFFFF"/>
          </a:solidFill>
          <a:ln/>
        </p:spPr>
      </p:sp>
      <p:sp>
        <p:nvSpPr>
          <p:cNvPr id="37892"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defRPr/>
            </a:pPr>
            <a:r>
              <a:rPr lang="en-US" dirty="0"/>
              <a:t>Discuss:  Getting the Board Ready:  I to We mindset, Unity of Purpose, then get into the board</a:t>
            </a:r>
            <a:r>
              <a:rPr lang="ja-JP" altLang="en-US"/>
              <a:t>’</a:t>
            </a:r>
            <a:r>
              <a:rPr lang="en-US" dirty="0"/>
              <a:t>s role – value or belief driven – NOT skill based.</a:t>
            </a:r>
          </a:p>
          <a:p>
            <a:pPr eaLnBrk="1" hangingPunct="1">
              <a:defRPr/>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213F02C0-3290-4C41-A339-C5881EC00D7E}" type="slidenum">
              <a:rPr lang="en-US" sz="1200"/>
              <a:pPr>
                <a:defRPr/>
              </a:pPr>
              <a:t>7</a:t>
            </a:fld>
            <a:endParaRPr lang="en-US" sz="1200" dirty="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83C02AF-C1E2-C346-9E2E-5A1E566C2E28}" type="slidenum">
              <a:rPr lang="en-US" sz="1200"/>
              <a:pPr/>
              <a:t>8</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83C02AF-C1E2-C346-9E2E-5A1E566C2E28}" type="slidenum">
              <a:rPr lang="en-US" sz="1200"/>
              <a:pPr/>
              <a:t>9</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83C02AF-C1E2-C346-9E2E-5A1E566C2E28}" type="slidenum">
              <a:rPr lang="en-US" sz="1200"/>
              <a:pPr/>
              <a:t>10</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83C02AF-C1E2-C346-9E2E-5A1E566C2E28}" type="slidenum">
              <a:rPr lang="en-US" sz="1200"/>
              <a:pPr/>
              <a:t>11</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83C02AF-C1E2-C346-9E2E-5A1E566C2E28}" type="slidenum">
              <a:rPr lang="en-US" sz="1200"/>
              <a:pPr/>
              <a:t>12</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DC017B-16AB-1142-B3D6-2D39E5962933}" type="datetime1">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F75344-9B89-C342-9F3D-B026F83B3D16}" type="datetime1">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C1ABC-7945-314F-A314-A5A4690612FC}" type="datetime1">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7A7B34-74F4-F442-AB41-5176844A4DD6}" type="datetime1">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01D536-9D10-A345-99A5-8A762C50A73B}" type="datetime1">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565BBE-837C-5E49-8FD2-B9F558C864F7}" type="datetime1">
              <a:rPr lang="en-US" smtClean="0"/>
              <a:t>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DB4D7B-D42B-3C40-B322-877EDA330D3E}" type="datetime1">
              <a:rPr lang="en-US" smtClean="0"/>
              <a:t>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88CE0C-1D7A-1C42-BC8C-A470AD4577D8}" type="datetime1">
              <a:rPr lang="en-US" smtClean="0"/>
              <a:t>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02822D-9DEB-FA46-865A-C5D235656655}" type="datetime1">
              <a:rPr lang="en-US" smtClean="0"/>
              <a:t>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6E0C66-C0C8-F540-8646-649FE2E69BE1}" type="datetime1">
              <a:rPr lang="en-US" smtClean="0"/>
              <a:t>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C84D3-7C31-9841-907B-844F74523F5D}" type="datetime1">
              <a:rPr lang="en-US" smtClean="0"/>
              <a:t>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D3C49B-5C6F-874A-A454-EBE28AAA785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3AECE-489A-3C4E-B227-A6EBFC01E9A0}" type="datetime1">
              <a:rPr lang="en-US" smtClean="0"/>
              <a:t>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D3C49B-5C6F-874A-A454-EBE28AAA785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320925"/>
            <a:ext cx="7772400" cy="1470025"/>
          </a:xfrm>
        </p:spPr>
        <p:txBody>
          <a:bodyPr>
            <a:normAutofit fontScale="90000"/>
          </a:bodyPr>
          <a:lstStyle/>
          <a:p>
            <a:r>
              <a:rPr lang="en-US" dirty="0" smtClean="0"/>
              <a:t/>
            </a:r>
            <a:br>
              <a:rPr lang="en-US" dirty="0" smtClean="0"/>
            </a:br>
            <a:r>
              <a:rPr lang="en-US" dirty="0" smtClean="0"/>
              <a:t>The First Year</a:t>
            </a:r>
            <a:br>
              <a:rPr lang="en-US" dirty="0" smtClean="0"/>
            </a:br>
            <a:r>
              <a:rPr lang="en-US" dirty="0" smtClean="0"/>
              <a:t>Goals and Objectives for the GM</a:t>
            </a:r>
            <a:r>
              <a:rPr lang="en-US" dirty="0" smtClean="0"/>
              <a:t/>
            </a:r>
            <a:br>
              <a:rPr lang="en-US" dirty="0" smtClean="0"/>
            </a:br>
            <a:r>
              <a:rPr lang="en-US" dirty="0" smtClean="0"/>
              <a:t/>
            </a:r>
            <a:br>
              <a:rPr lang="en-US" dirty="0" smtClean="0"/>
            </a:br>
            <a:r>
              <a:rPr lang="en-US" dirty="0" smtClean="0"/>
              <a:t>KFPD</a:t>
            </a:r>
            <a:br>
              <a:rPr lang="en-US" dirty="0" smtClean="0"/>
            </a:br>
            <a:r>
              <a:rPr lang="en-US" dirty="0"/>
              <a:t/>
            </a:r>
            <a:br>
              <a:rPr lang="en-US" dirty="0"/>
            </a:br>
            <a:endParaRPr lang="en-US" dirty="0"/>
          </a:p>
        </p:txBody>
      </p:sp>
      <p:sp>
        <p:nvSpPr>
          <p:cNvPr id="3" name="Subtitle 2"/>
          <p:cNvSpPr>
            <a:spLocks noGrp="1"/>
          </p:cNvSpPr>
          <p:nvPr>
            <p:ph type="subTitle" idx="1"/>
          </p:nvPr>
        </p:nvSpPr>
        <p:spPr>
          <a:xfrm>
            <a:off x="2133600" y="4572000"/>
            <a:ext cx="4953000" cy="1196975"/>
          </a:xfrm>
        </p:spPr>
        <p:txBody>
          <a:bodyPr>
            <a:normAutofit fontScale="77500" lnSpcReduction="20000"/>
          </a:bodyPr>
          <a:lstStyle/>
          <a:p>
            <a:r>
              <a:rPr lang="en-US" dirty="0" smtClean="0"/>
              <a:t>January 20, 2021</a:t>
            </a:r>
            <a:endParaRPr lang="en-US" dirty="0" smtClean="0"/>
          </a:p>
          <a:p>
            <a:r>
              <a:rPr lang="en-US" dirty="0" smtClean="0"/>
              <a:t>Brent Ives, Principal</a:t>
            </a:r>
          </a:p>
          <a:p>
            <a:r>
              <a:rPr lang="en-US" dirty="0" smtClean="0"/>
              <a:t>BHI Management Consulting</a:t>
            </a:r>
            <a:endParaRPr lang="en-US" dirty="0"/>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6019800"/>
            <a:ext cx="1836947"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B6D3C49B-5C6F-874A-A454-EBE28AAA785A}" type="slidenum">
              <a:rPr lang="en-US" smtClean="0"/>
              <a:pPr/>
              <a:t>1</a:t>
            </a:fld>
            <a:endParaRPr lang="en-US" dirty="0"/>
          </a:p>
        </p:txBody>
      </p:sp>
      <p:pic>
        <p:nvPicPr>
          <p:cNvPr id="4" name="Picture 3"/>
          <p:cNvPicPr>
            <a:picLocks noChangeAspect="1"/>
          </p:cNvPicPr>
          <p:nvPr/>
        </p:nvPicPr>
        <p:blipFill>
          <a:blip r:embed="rId3">
            <a:alphaModFix amt="32000"/>
          </a:blip>
          <a:stretch>
            <a:fillRect/>
          </a:stretch>
        </p:blipFill>
        <p:spPr>
          <a:xfrm>
            <a:off x="2514600" y="1295400"/>
            <a:ext cx="3835944" cy="3377561"/>
          </a:xfrm>
          <a:prstGeom prst="rect">
            <a:avLst/>
          </a:prstGeom>
        </p:spPr>
      </p:pic>
    </p:spTree>
    <p:extLst>
      <p:ext uri="{BB962C8B-B14F-4D97-AF65-F5344CB8AC3E}">
        <p14:creationId xmlns:p14="http://schemas.microsoft.com/office/powerpoint/2010/main" val="37864569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083C5673-D4E0-7545-9BDB-D30BDAF2BEC3}" type="slidenum">
              <a:rPr lang="en-US" sz="1400"/>
              <a:pPr>
                <a:defRPr/>
              </a:pPr>
              <a:t>10</a:t>
            </a:fld>
            <a:endParaRPr lang="en-US" sz="1400" dirty="0"/>
          </a:p>
        </p:txBody>
      </p:sp>
      <p:sp>
        <p:nvSpPr>
          <p:cNvPr id="18434" name="Rectangle 2"/>
          <p:cNvSpPr>
            <a:spLocks noGrp="1" noChangeArrowheads="1"/>
          </p:cNvSpPr>
          <p:nvPr>
            <p:ph type="body" idx="1"/>
          </p:nvPr>
        </p:nvSpPr>
        <p:spPr>
          <a:xfrm>
            <a:off x="685800" y="1404218"/>
            <a:ext cx="7772400" cy="5181600"/>
          </a:xfrm>
          <a:solidFill>
            <a:schemeClr val="bg1"/>
          </a:solidFill>
        </p:spPr>
        <p:txBody>
          <a:bodyPr/>
          <a:lstStyle/>
          <a:p>
            <a:pPr marL="0" indent="0" eaLnBrk="1" hangingPunct="1">
              <a:lnSpc>
                <a:spcPct val="130000"/>
              </a:lnSpc>
              <a:spcAft>
                <a:spcPts val="600"/>
              </a:spcAft>
              <a:buFontTx/>
              <a:buNone/>
              <a:defRPr/>
            </a:pPr>
            <a:r>
              <a:rPr lang="en-US" sz="2000" b="1" dirty="0" smtClean="0">
                <a:latin typeface="Helvetica" charset="0"/>
                <a:ea typeface="ＭＳ Ｐゴシック" charset="0"/>
                <a:cs typeface="Helvetica" charset="0"/>
              </a:rPr>
              <a:t>• The Brown Act has quite specific rules regarding meetings</a:t>
            </a:r>
          </a:p>
          <a:p>
            <a:pPr marL="685800" lvl="1">
              <a:lnSpc>
                <a:spcPct val="130000"/>
              </a:lnSpc>
              <a:spcAft>
                <a:spcPts val="600"/>
              </a:spcAft>
              <a:buFontTx/>
              <a:buChar char="-"/>
              <a:defRPr/>
            </a:pPr>
            <a:r>
              <a:rPr lang="en-US" sz="1600" dirty="0">
                <a:latin typeface="Helvetica" charset="0"/>
                <a:ea typeface="ＭＳ Ｐゴシック" charset="0"/>
                <a:cs typeface="Helvetica" charset="0"/>
              </a:rPr>
              <a:t>M</a:t>
            </a:r>
            <a:r>
              <a:rPr lang="en-US" sz="1600" dirty="0" smtClean="0">
                <a:latin typeface="Helvetica" charset="0"/>
                <a:ea typeface="ＭＳ Ｐゴシック" charset="0"/>
                <a:cs typeface="Helvetica" charset="0"/>
              </a:rPr>
              <a:t>eetings are </a:t>
            </a:r>
            <a:r>
              <a:rPr lang="en-US" sz="1600" dirty="0" smtClean="0">
                <a:latin typeface="Helvetica" charset="0"/>
                <a:ea typeface="ＭＳ Ｐゴシック" charset="0"/>
                <a:cs typeface="Helvetica" charset="0"/>
              </a:rPr>
              <a:t>generally open </a:t>
            </a:r>
            <a:r>
              <a:rPr lang="en-US" sz="1600" dirty="0" smtClean="0">
                <a:latin typeface="Helvetica" charset="0"/>
                <a:ea typeface="ＭＳ Ｐゴシック" charset="0"/>
                <a:cs typeface="Helvetica" charset="0"/>
              </a:rPr>
              <a:t>to the public.</a:t>
            </a:r>
          </a:p>
          <a:p>
            <a:pPr marL="685800" lvl="1">
              <a:lnSpc>
                <a:spcPct val="130000"/>
              </a:lnSpc>
              <a:spcAft>
                <a:spcPts val="600"/>
              </a:spcAft>
              <a:buFontTx/>
              <a:buChar char="-"/>
              <a:defRPr/>
            </a:pPr>
            <a:r>
              <a:rPr lang="en-US" sz="1600" dirty="0" smtClean="0">
                <a:latin typeface="Helvetica" charset="0"/>
                <a:ea typeface="ＭＳ Ｐゴシック" charset="0"/>
                <a:cs typeface="Helvetica" charset="0"/>
              </a:rPr>
              <a:t>“Meetings” of the Board can be </a:t>
            </a:r>
            <a:r>
              <a:rPr lang="en-US" sz="1600" u="sng" dirty="0" smtClean="0">
                <a:latin typeface="Helvetica" charset="0"/>
                <a:ea typeface="ＭＳ Ｐゴシック" charset="0"/>
                <a:cs typeface="Helvetica" charset="0"/>
              </a:rPr>
              <a:t>perceived</a:t>
            </a:r>
            <a:r>
              <a:rPr lang="en-US" sz="1600" dirty="0" smtClean="0">
                <a:latin typeface="Helvetica" charset="0"/>
                <a:ea typeface="ＭＳ Ｐゴシック" charset="0"/>
                <a:cs typeface="Helvetica" charset="0"/>
              </a:rPr>
              <a:t> to occur when a voting majority is present.</a:t>
            </a:r>
          </a:p>
          <a:p>
            <a:pPr marL="685800" lvl="1">
              <a:lnSpc>
                <a:spcPct val="130000"/>
              </a:lnSpc>
              <a:spcAft>
                <a:spcPts val="600"/>
              </a:spcAft>
              <a:buFontTx/>
              <a:buChar char="-"/>
              <a:defRPr/>
            </a:pPr>
            <a:r>
              <a:rPr lang="en-US" sz="1600" dirty="0" smtClean="0">
                <a:latin typeface="Helvetica" charset="0"/>
                <a:ea typeface="ＭＳ Ｐゴシック" charset="0"/>
                <a:cs typeface="Helvetica" charset="0"/>
              </a:rPr>
              <a:t>The Act defines </a:t>
            </a:r>
            <a:r>
              <a:rPr lang="en-US" sz="1600" u="sng" dirty="0" smtClean="0">
                <a:latin typeface="Helvetica" charset="0"/>
                <a:ea typeface="ＭＳ Ｐゴシック" charset="0"/>
                <a:cs typeface="Helvetica" charset="0"/>
              </a:rPr>
              <a:t>the rare set of purposes and circumstances </a:t>
            </a:r>
            <a:r>
              <a:rPr lang="en-US" sz="1600" dirty="0" smtClean="0">
                <a:latin typeface="Helvetica" charset="0"/>
                <a:ea typeface="ＭＳ Ｐゴシック" charset="0"/>
                <a:cs typeface="Helvetica" charset="0"/>
              </a:rPr>
              <a:t>of closed meetings as well. (</a:t>
            </a:r>
            <a:r>
              <a:rPr lang="en-US" sz="1600" i="1" dirty="0" smtClean="0">
                <a:latin typeface="Helvetica" charset="0"/>
                <a:ea typeface="ＭＳ Ｐゴシック" charset="0"/>
                <a:cs typeface="Helvetica" charset="0"/>
              </a:rPr>
              <a:t>Negotiations, public property matters, employee performance </a:t>
            </a:r>
            <a:r>
              <a:rPr lang="en-US" sz="1600" i="1" dirty="0" smtClean="0">
                <a:latin typeface="Helvetica" charset="0"/>
                <a:ea typeface="ＭＳ Ｐゴシック" charset="0"/>
                <a:cs typeface="Helvetica" charset="0"/>
              </a:rPr>
              <a:t>or health matters</a:t>
            </a:r>
            <a:r>
              <a:rPr lang="en-US" sz="1600" i="1" dirty="0" smtClean="0">
                <a:latin typeface="Helvetica" charset="0"/>
                <a:ea typeface="ＭＳ Ｐゴシック" charset="0"/>
                <a:cs typeface="Helvetica" charset="0"/>
              </a:rPr>
              <a:t>, etc.</a:t>
            </a:r>
            <a:r>
              <a:rPr lang="en-US" sz="1600" dirty="0" smtClean="0">
                <a:latin typeface="Helvetica" charset="0"/>
                <a:ea typeface="ＭＳ Ｐゴシック" charset="0"/>
                <a:cs typeface="Helvetica" charset="0"/>
              </a:rPr>
              <a:t>)</a:t>
            </a:r>
          </a:p>
          <a:p>
            <a:pPr marL="685800" lvl="1">
              <a:lnSpc>
                <a:spcPct val="130000"/>
              </a:lnSpc>
              <a:spcAft>
                <a:spcPts val="600"/>
              </a:spcAft>
              <a:buFontTx/>
              <a:buChar char="-"/>
              <a:defRPr/>
            </a:pPr>
            <a:r>
              <a:rPr lang="en-US" sz="1600" dirty="0" smtClean="0">
                <a:latin typeface="Helvetica" charset="0"/>
                <a:ea typeface="ＭＳ Ｐゴシック" charset="0"/>
                <a:cs typeface="Helvetica" charset="0"/>
              </a:rPr>
              <a:t>Closed meetings have specific reporting rules</a:t>
            </a:r>
          </a:p>
          <a:p>
            <a:pPr marL="685800" lvl="1">
              <a:lnSpc>
                <a:spcPct val="130000"/>
              </a:lnSpc>
              <a:spcAft>
                <a:spcPts val="600"/>
              </a:spcAft>
              <a:buFontTx/>
              <a:buChar char="-"/>
              <a:defRPr/>
            </a:pPr>
            <a:r>
              <a:rPr lang="en-US" sz="1600" dirty="0" smtClean="0">
                <a:latin typeface="Helvetica" charset="0"/>
                <a:ea typeface="ＭＳ Ｐゴシック" charset="0"/>
                <a:cs typeface="Helvetica" charset="0"/>
              </a:rPr>
              <a:t>All who attend are </a:t>
            </a:r>
            <a:r>
              <a:rPr lang="en-US" sz="1600" u="sng" dirty="0" smtClean="0">
                <a:latin typeface="Helvetica" charset="0"/>
                <a:ea typeface="ＭＳ Ｐゴシック" charset="0"/>
                <a:cs typeface="Helvetica" charset="0"/>
              </a:rPr>
              <a:t>deemed capable </a:t>
            </a:r>
            <a:r>
              <a:rPr lang="en-US" sz="1600" dirty="0" smtClean="0">
                <a:latin typeface="Helvetica" charset="0"/>
                <a:ea typeface="ＭＳ Ｐゴシック" charset="0"/>
                <a:cs typeface="Helvetica" charset="0"/>
              </a:rPr>
              <a:t>of confidentiality</a:t>
            </a:r>
          </a:p>
          <a:p>
            <a:pPr marL="685800" lvl="1">
              <a:lnSpc>
                <a:spcPct val="130000"/>
              </a:lnSpc>
              <a:spcAft>
                <a:spcPts val="600"/>
              </a:spcAft>
              <a:buFontTx/>
              <a:buChar char="-"/>
              <a:defRPr/>
            </a:pPr>
            <a:r>
              <a:rPr lang="en-US" sz="1600" dirty="0" smtClean="0">
                <a:latin typeface="Helvetica" charset="0"/>
                <a:ea typeface="ＭＳ Ｐゴシック" charset="0"/>
                <a:cs typeface="Helvetica" charset="0"/>
              </a:rPr>
              <a:t>The Act has language for those who ignore the confidentiality rule</a:t>
            </a:r>
            <a:endParaRPr lang="en-US" sz="20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b="1" u="sng" dirty="0">
              <a:latin typeface="Helvetica" charset="0"/>
              <a:ea typeface="ＭＳ Ｐゴシック" charset="0"/>
              <a:cs typeface="Helvetica" charset="0"/>
            </a:endParaRPr>
          </a:p>
          <a:p>
            <a:pPr marL="0" indent="0" eaLnBrk="1" hangingPunct="1">
              <a:lnSpc>
                <a:spcPct val="90000"/>
              </a:lnSpc>
              <a:buFontTx/>
              <a:buNone/>
              <a:defRPr/>
            </a:pPr>
            <a:endParaRPr lang="en-US" sz="2400" dirty="0">
              <a:latin typeface="Helvetica" charset="0"/>
              <a:ea typeface="ＭＳ Ｐゴシック" charset="0"/>
              <a:cs typeface="Helvetica" charset="0"/>
            </a:endParaRPr>
          </a:p>
          <a:p>
            <a:pPr marL="0" indent="0" eaLnBrk="1" hangingPunct="1">
              <a:lnSpc>
                <a:spcPct val="90000"/>
              </a:lnSpc>
              <a:buFontTx/>
              <a:buNone/>
              <a:defRPr/>
            </a:pPr>
            <a:endParaRPr lang="en-US" sz="2000" dirty="0">
              <a:latin typeface="Times" charset="0"/>
              <a:ea typeface="ＭＳ Ｐゴシック" charset="0"/>
              <a:cs typeface="ＭＳ Ｐゴシック" charset="0"/>
            </a:endParaRPr>
          </a:p>
        </p:txBody>
      </p:sp>
      <p:sp>
        <p:nvSpPr>
          <p:cNvPr id="18435" name="Rectangle 3"/>
          <p:cNvSpPr>
            <a:spLocks noGrp="1" noChangeArrowheads="1"/>
          </p:cNvSpPr>
          <p:nvPr>
            <p:ph type="title"/>
          </p:nvPr>
        </p:nvSpPr>
        <p:spPr>
          <a:xfrm>
            <a:off x="685800" y="165191"/>
            <a:ext cx="7772400" cy="1049627"/>
          </a:xfrm>
          <a:solidFill>
            <a:srgbClr val="C0504D"/>
          </a:solidFill>
        </p:spPr>
        <p:txBody>
          <a:bodyPr>
            <a:normAutofit fontScale="90000"/>
          </a:bodyPr>
          <a:lstStyle/>
          <a:p>
            <a:pPr eaLnBrk="1" hangingPunct="1">
              <a:defRPr/>
            </a:pPr>
            <a:r>
              <a:rPr lang="en-US" sz="4000" dirty="0" smtClean="0">
                <a:solidFill>
                  <a:srgbClr val="000000"/>
                </a:solidFill>
                <a:latin typeface="Times" charset="0"/>
                <a:ea typeface="ＭＳ Ｐゴシック" charset="0"/>
                <a:cs typeface="ＭＳ Ｐゴシック" charset="0"/>
              </a:rPr>
              <a:t>Topical Discussions</a:t>
            </a:r>
            <a:r>
              <a:rPr lang="en-US" sz="4000" i="1" dirty="0">
                <a:solidFill>
                  <a:srgbClr val="000000"/>
                </a:solidFill>
                <a:latin typeface="Times" charset="0"/>
                <a:ea typeface="ＭＳ Ｐゴシック" charset="0"/>
                <a:cs typeface="ＭＳ Ｐゴシック" charset="0"/>
              </a:rPr>
              <a:t/>
            </a:r>
            <a:br>
              <a:rPr lang="en-US" sz="4000" i="1" dirty="0">
                <a:solidFill>
                  <a:srgbClr val="000000"/>
                </a:solidFill>
                <a:latin typeface="Times" charset="0"/>
                <a:ea typeface="ＭＳ Ｐゴシック" charset="0"/>
                <a:cs typeface="ＭＳ Ｐゴシック" charset="0"/>
              </a:rPr>
            </a:br>
            <a:r>
              <a:rPr lang="en-US" sz="2700" i="1" dirty="0" smtClean="0">
                <a:solidFill>
                  <a:srgbClr val="000000"/>
                </a:solidFill>
                <a:latin typeface="Times" charset="0"/>
                <a:ea typeface="ＭＳ Ｐゴシック" charset="0"/>
                <a:cs typeface="ＭＳ Ｐゴシック" charset="0"/>
              </a:rPr>
              <a:t>Boards, the Brown Act, and Confidentiality</a:t>
            </a:r>
            <a:endParaRPr lang="en-US" sz="2700" i="1" dirty="0">
              <a:solidFill>
                <a:srgbClr val="000000"/>
              </a:solidFill>
              <a:latin typeface="Times" charset="0"/>
              <a:ea typeface="ＭＳ Ｐゴシック" charset="0"/>
              <a:cs typeface="ＭＳ Ｐゴシック" charset="0"/>
            </a:endParaRPr>
          </a:p>
        </p:txBody>
      </p:sp>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6248400"/>
            <a:ext cx="10668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4031258"/>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083C5673-D4E0-7545-9BDB-D30BDAF2BEC3}" type="slidenum">
              <a:rPr lang="en-US" sz="1400"/>
              <a:pPr>
                <a:defRPr/>
              </a:pPr>
              <a:t>11</a:t>
            </a:fld>
            <a:endParaRPr lang="en-US" sz="1400" dirty="0"/>
          </a:p>
        </p:txBody>
      </p:sp>
      <p:sp>
        <p:nvSpPr>
          <p:cNvPr id="18434" name="Rectangle 2"/>
          <p:cNvSpPr>
            <a:spLocks noGrp="1" noChangeArrowheads="1"/>
          </p:cNvSpPr>
          <p:nvPr>
            <p:ph type="body" idx="1"/>
          </p:nvPr>
        </p:nvSpPr>
        <p:spPr>
          <a:xfrm>
            <a:off x="685800" y="1376004"/>
            <a:ext cx="7772400" cy="5181600"/>
          </a:xfrm>
          <a:solidFill>
            <a:schemeClr val="bg1"/>
          </a:solidFill>
        </p:spPr>
        <p:txBody>
          <a:bodyPr>
            <a:normAutofit fontScale="92500" lnSpcReduction="20000"/>
          </a:bodyPr>
          <a:lstStyle/>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Breach is unlawful:</a:t>
            </a:r>
          </a:p>
          <a:p>
            <a:pPr marL="0" indent="0">
              <a:lnSpc>
                <a:spcPct val="130000"/>
              </a:lnSpc>
              <a:spcAft>
                <a:spcPts val="600"/>
              </a:spcAft>
              <a:buNone/>
              <a:defRPr/>
            </a:pPr>
            <a:r>
              <a:rPr lang="en-US" sz="1900" dirty="0"/>
              <a:t>54963. (a) A person </a:t>
            </a:r>
            <a:r>
              <a:rPr lang="en-US" sz="1900" u="sng" dirty="0">
                <a:solidFill>
                  <a:srgbClr val="FF0000"/>
                </a:solidFill>
              </a:rPr>
              <a:t>may not disclose confidential information </a:t>
            </a:r>
            <a:r>
              <a:rPr lang="en-US" sz="1900" dirty="0"/>
              <a:t>that has been acquired by being present in a closed session authorized by Section 54956.7, 54956.8, 54956.86, 54956.87, 54956.9, 54957, 54957.6, 54957.8, or 54957.10 to a person not entitled to receive it</a:t>
            </a:r>
            <a:r>
              <a:rPr lang="en-US" sz="1900" u="sng" dirty="0"/>
              <a:t>, </a:t>
            </a:r>
            <a:r>
              <a:rPr lang="en-US" sz="1900" u="sng" dirty="0">
                <a:solidFill>
                  <a:srgbClr val="FF0000"/>
                </a:solidFill>
              </a:rPr>
              <a:t>unless the legislative body authorizes disclosure</a:t>
            </a:r>
            <a:r>
              <a:rPr lang="en-US" sz="1900" dirty="0">
                <a:solidFill>
                  <a:srgbClr val="FF0000"/>
                </a:solidFill>
              </a:rPr>
              <a:t> </a:t>
            </a:r>
            <a:r>
              <a:rPr lang="en-US" sz="1900" dirty="0"/>
              <a:t>of that confidential information. (b) For purposes of this section, "confidential information" means a communication made in a closed session that is specifically related to the basis for the legislative body of a local agency to meet lawfully in closed session under this chapter. (c) Violation of this section may be addressed by the use of such remedies as are currently available by law, including, but not limited to: (1</a:t>
            </a:r>
            <a:r>
              <a:rPr lang="en-US" sz="1900" u="sng" dirty="0"/>
              <a:t>) </a:t>
            </a:r>
            <a:r>
              <a:rPr lang="en-US" sz="1900" u="sng" dirty="0">
                <a:solidFill>
                  <a:srgbClr val="FF0000"/>
                </a:solidFill>
              </a:rPr>
              <a:t>Injunctive relief </a:t>
            </a:r>
            <a:r>
              <a:rPr lang="en-US" sz="1900" dirty="0"/>
              <a:t>to prevent the disclosure of confidential information prohibited by this section. (2) </a:t>
            </a:r>
            <a:r>
              <a:rPr lang="en-US" sz="1900" u="sng" dirty="0">
                <a:solidFill>
                  <a:srgbClr val="FF0000"/>
                </a:solidFill>
              </a:rPr>
              <a:t>Disciplinary action </a:t>
            </a:r>
            <a:r>
              <a:rPr lang="en-US" sz="1900" dirty="0"/>
              <a:t>against an employee who has willfully disclosed confidential information in violation of this section. (3) </a:t>
            </a:r>
            <a:r>
              <a:rPr lang="en-US" sz="1900" u="sng" dirty="0">
                <a:solidFill>
                  <a:srgbClr val="FF0000"/>
                </a:solidFill>
              </a:rPr>
              <a:t>Referral of a member of a legislative body </a:t>
            </a:r>
            <a:r>
              <a:rPr lang="en-US" sz="1900" dirty="0"/>
              <a:t>who has willfully disclosed confidential information in violation of this section to the </a:t>
            </a:r>
            <a:r>
              <a:rPr lang="en-US" sz="1900" dirty="0" smtClean="0"/>
              <a:t>grand jury</a:t>
            </a:r>
            <a:r>
              <a:rPr lang="en-US" sz="1900" dirty="0"/>
              <a:t>.</a:t>
            </a:r>
            <a:endParaRPr lang="en-US" sz="19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16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b="1" u="sng" dirty="0">
              <a:latin typeface="Helvetica" charset="0"/>
              <a:ea typeface="ＭＳ Ｐゴシック" charset="0"/>
              <a:cs typeface="Helvetica" charset="0"/>
            </a:endParaRPr>
          </a:p>
          <a:p>
            <a:pPr marL="0" indent="0" eaLnBrk="1" hangingPunct="1">
              <a:lnSpc>
                <a:spcPct val="90000"/>
              </a:lnSpc>
              <a:buFontTx/>
              <a:buNone/>
              <a:defRPr/>
            </a:pPr>
            <a:endParaRPr lang="en-US" sz="2400" dirty="0">
              <a:latin typeface="Helvetica" charset="0"/>
              <a:ea typeface="ＭＳ Ｐゴシック" charset="0"/>
              <a:cs typeface="Helvetica" charset="0"/>
            </a:endParaRPr>
          </a:p>
          <a:p>
            <a:pPr marL="0" indent="0" eaLnBrk="1" hangingPunct="1">
              <a:lnSpc>
                <a:spcPct val="90000"/>
              </a:lnSpc>
              <a:buFontTx/>
              <a:buNone/>
              <a:defRPr/>
            </a:pPr>
            <a:endParaRPr lang="en-US" sz="2000" dirty="0">
              <a:latin typeface="Times" charset="0"/>
              <a:ea typeface="ＭＳ Ｐゴシック" charset="0"/>
              <a:cs typeface="ＭＳ Ｐゴシック" charset="0"/>
            </a:endParaRPr>
          </a:p>
        </p:txBody>
      </p:sp>
      <p:sp>
        <p:nvSpPr>
          <p:cNvPr id="18435" name="Rectangle 3"/>
          <p:cNvSpPr>
            <a:spLocks noGrp="1" noChangeArrowheads="1"/>
          </p:cNvSpPr>
          <p:nvPr>
            <p:ph type="title"/>
          </p:nvPr>
        </p:nvSpPr>
        <p:spPr>
          <a:xfrm>
            <a:off x="685800" y="165192"/>
            <a:ext cx="7772400" cy="1194937"/>
          </a:xfrm>
          <a:solidFill>
            <a:srgbClr val="C0504D"/>
          </a:solidFill>
        </p:spPr>
        <p:txBody>
          <a:bodyPr>
            <a:normAutofit/>
          </a:bodyPr>
          <a:lstStyle/>
          <a:p>
            <a:pPr eaLnBrk="1" hangingPunct="1">
              <a:defRPr/>
            </a:pPr>
            <a:r>
              <a:rPr lang="en-US" sz="3200" dirty="0" smtClean="0">
                <a:solidFill>
                  <a:srgbClr val="000000"/>
                </a:solidFill>
                <a:latin typeface="Times" charset="0"/>
                <a:ea typeface="ＭＳ Ｐゴシック" charset="0"/>
                <a:cs typeface="ＭＳ Ｐゴシック" charset="0"/>
              </a:rPr>
              <a:t>Topical Discussions</a:t>
            </a:r>
            <a:r>
              <a:rPr lang="en-US" sz="3200" i="1" dirty="0">
                <a:solidFill>
                  <a:srgbClr val="000000"/>
                </a:solidFill>
                <a:latin typeface="Times" charset="0"/>
                <a:ea typeface="ＭＳ Ｐゴシック" charset="0"/>
                <a:cs typeface="ＭＳ Ｐゴシック" charset="0"/>
              </a:rPr>
              <a:t/>
            </a:r>
            <a:br>
              <a:rPr lang="en-US" sz="3200" i="1" dirty="0">
                <a:solidFill>
                  <a:srgbClr val="000000"/>
                </a:solidFill>
                <a:latin typeface="Times" charset="0"/>
                <a:ea typeface="ＭＳ Ｐゴシック" charset="0"/>
                <a:cs typeface="ＭＳ Ｐゴシック" charset="0"/>
              </a:rPr>
            </a:br>
            <a:r>
              <a:rPr lang="en-US" sz="3200" i="1" dirty="0" smtClean="0">
                <a:solidFill>
                  <a:srgbClr val="000000"/>
                </a:solidFill>
                <a:latin typeface="Times" charset="0"/>
                <a:ea typeface="ＭＳ Ｐゴシック" charset="0"/>
                <a:cs typeface="ＭＳ Ｐゴシック" charset="0"/>
              </a:rPr>
              <a:t>Boards, the Brown Act and Confidentiality</a:t>
            </a:r>
            <a:endParaRPr lang="en-US" sz="3600" i="1" dirty="0">
              <a:solidFill>
                <a:srgbClr val="000000"/>
              </a:solidFill>
              <a:latin typeface="Times" charset="0"/>
              <a:ea typeface="ＭＳ Ｐゴシック" charset="0"/>
              <a:cs typeface="ＭＳ Ｐゴシック" charset="0"/>
            </a:endParaRPr>
          </a:p>
        </p:txBody>
      </p:sp>
    </p:spTree>
    <p:extLst>
      <p:ext uri="{BB962C8B-B14F-4D97-AF65-F5344CB8AC3E}">
        <p14:creationId xmlns:p14="http://schemas.microsoft.com/office/powerpoint/2010/main" val="2271816322"/>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083C5673-D4E0-7545-9BDB-D30BDAF2BEC3}" type="slidenum">
              <a:rPr lang="en-US" sz="1400"/>
              <a:pPr>
                <a:defRPr/>
              </a:pPr>
              <a:t>12</a:t>
            </a:fld>
            <a:endParaRPr lang="en-US" sz="1400" dirty="0"/>
          </a:p>
        </p:txBody>
      </p:sp>
      <p:sp>
        <p:nvSpPr>
          <p:cNvPr id="18434" name="Rectangle 2"/>
          <p:cNvSpPr>
            <a:spLocks noGrp="1" noChangeArrowheads="1"/>
          </p:cNvSpPr>
          <p:nvPr>
            <p:ph type="body" idx="1"/>
          </p:nvPr>
        </p:nvSpPr>
        <p:spPr>
          <a:xfrm>
            <a:off x="457200" y="1539875"/>
            <a:ext cx="8382000" cy="5181600"/>
          </a:xfrm>
          <a:solidFill>
            <a:schemeClr val="bg1"/>
          </a:solidFill>
        </p:spPr>
        <p:txBody>
          <a:bodyPr/>
          <a:lstStyle/>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 </a:t>
            </a:r>
            <a:r>
              <a:rPr lang="en-US" sz="2000" u="sng" dirty="0" smtClean="0">
                <a:latin typeface="Helvetica" charset="0"/>
                <a:ea typeface="ＭＳ Ｐゴシック" charset="0"/>
                <a:cs typeface="Helvetica" charset="0"/>
              </a:rPr>
              <a:t>Breach of Confidentiality</a:t>
            </a:r>
            <a:r>
              <a:rPr lang="en-US" sz="2000" dirty="0" smtClean="0">
                <a:latin typeface="Helvetica" charset="0"/>
                <a:ea typeface="ＭＳ Ｐゴシック" charset="0"/>
                <a:cs typeface="Helvetica" charset="0"/>
              </a:rPr>
              <a:t> is one of the worse </a:t>
            </a:r>
            <a:r>
              <a:rPr lang="en-US" sz="2000" dirty="0" smtClean="0">
                <a:latin typeface="Helvetica" charset="0"/>
                <a:ea typeface="ＭＳ Ｐゴシック" charset="0"/>
                <a:cs typeface="Helvetica" charset="0"/>
              </a:rPr>
              <a:t>breech of Board dynamics</a:t>
            </a:r>
            <a:endParaRPr lang="en-US" sz="20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 	It yields distrust within the decision team</a:t>
            </a:r>
          </a:p>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 	It causes suspicion, poor decision making and inefficiency</a:t>
            </a:r>
          </a:p>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 	Its therefore bad for the District, and</a:t>
            </a:r>
          </a:p>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 	Its unlawful…</a:t>
            </a:r>
            <a:endParaRPr lang="en-US" sz="16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b="1" u="sng" dirty="0">
              <a:latin typeface="Helvetica" charset="0"/>
              <a:ea typeface="ＭＳ Ｐゴシック" charset="0"/>
              <a:cs typeface="Helvetica" charset="0"/>
            </a:endParaRPr>
          </a:p>
          <a:p>
            <a:pPr marL="0" indent="0" eaLnBrk="1" hangingPunct="1">
              <a:lnSpc>
                <a:spcPct val="90000"/>
              </a:lnSpc>
              <a:buFontTx/>
              <a:buNone/>
              <a:defRPr/>
            </a:pPr>
            <a:endParaRPr lang="en-US" sz="2400" dirty="0">
              <a:latin typeface="Helvetica" charset="0"/>
              <a:ea typeface="ＭＳ Ｐゴシック" charset="0"/>
              <a:cs typeface="Helvetica" charset="0"/>
            </a:endParaRPr>
          </a:p>
          <a:p>
            <a:pPr marL="0" indent="0" eaLnBrk="1" hangingPunct="1">
              <a:lnSpc>
                <a:spcPct val="90000"/>
              </a:lnSpc>
              <a:buFontTx/>
              <a:buNone/>
              <a:defRPr/>
            </a:pPr>
            <a:endParaRPr lang="en-US" sz="2000" dirty="0">
              <a:latin typeface="Times" charset="0"/>
              <a:ea typeface="ＭＳ Ｐゴシック" charset="0"/>
              <a:cs typeface="ＭＳ Ｐゴシック" charset="0"/>
            </a:endParaRPr>
          </a:p>
        </p:txBody>
      </p:sp>
      <p:sp>
        <p:nvSpPr>
          <p:cNvPr id="18435" name="Rectangle 3"/>
          <p:cNvSpPr>
            <a:spLocks noGrp="1" noChangeArrowheads="1"/>
          </p:cNvSpPr>
          <p:nvPr>
            <p:ph type="title"/>
          </p:nvPr>
        </p:nvSpPr>
        <p:spPr>
          <a:xfrm>
            <a:off x="685800" y="165192"/>
            <a:ext cx="7772400" cy="1186743"/>
          </a:xfrm>
          <a:solidFill>
            <a:srgbClr val="C0504D"/>
          </a:solidFill>
        </p:spPr>
        <p:txBody>
          <a:bodyPr>
            <a:normAutofit/>
          </a:bodyPr>
          <a:lstStyle/>
          <a:p>
            <a:pPr eaLnBrk="1" hangingPunct="1">
              <a:defRPr/>
            </a:pPr>
            <a:r>
              <a:rPr lang="en-US" sz="3200" dirty="0" smtClean="0">
                <a:solidFill>
                  <a:srgbClr val="000000"/>
                </a:solidFill>
                <a:latin typeface="Times" charset="0"/>
                <a:ea typeface="ＭＳ Ｐゴシック" charset="0"/>
                <a:cs typeface="ＭＳ Ｐゴシック" charset="0"/>
              </a:rPr>
              <a:t>Topical Discussions</a:t>
            </a:r>
            <a:r>
              <a:rPr lang="en-US" sz="3200" i="1" dirty="0">
                <a:solidFill>
                  <a:srgbClr val="000000"/>
                </a:solidFill>
                <a:latin typeface="Times" charset="0"/>
                <a:ea typeface="ＭＳ Ｐゴシック" charset="0"/>
                <a:cs typeface="ＭＳ Ｐゴシック" charset="0"/>
              </a:rPr>
              <a:t/>
            </a:r>
            <a:br>
              <a:rPr lang="en-US" sz="3200" i="1" dirty="0">
                <a:solidFill>
                  <a:srgbClr val="000000"/>
                </a:solidFill>
                <a:latin typeface="Times" charset="0"/>
                <a:ea typeface="ＭＳ Ｐゴシック" charset="0"/>
                <a:cs typeface="ＭＳ Ｐゴシック" charset="0"/>
              </a:rPr>
            </a:br>
            <a:r>
              <a:rPr lang="en-US" sz="3200" i="1" dirty="0" smtClean="0">
                <a:solidFill>
                  <a:srgbClr val="000000"/>
                </a:solidFill>
                <a:latin typeface="Times" charset="0"/>
                <a:ea typeface="ＭＳ Ｐゴシック" charset="0"/>
                <a:cs typeface="ＭＳ Ｐゴシック" charset="0"/>
              </a:rPr>
              <a:t>Boards, Brown Act and Confidentiality</a:t>
            </a:r>
            <a:endParaRPr lang="en-US" sz="3600" i="1" dirty="0">
              <a:solidFill>
                <a:srgbClr val="000000"/>
              </a:solidFill>
              <a:latin typeface="Times" charset="0"/>
              <a:ea typeface="ＭＳ Ｐゴシック" charset="0"/>
              <a:cs typeface="ＭＳ Ｐゴシック" charset="0"/>
            </a:endParaRPr>
          </a:p>
        </p:txBody>
      </p:sp>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6248400"/>
            <a:ext cx="10668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3519885"/>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2">
              <a:lumMod val="75000"/>
            </a:schemeClr>
          </a:solidFill>
        </p:spPr>
        <p:txBody>
          <a:bodyPr>
            <a:normAutofit fontScale="90000"/>
          </a:bodyPr>
          <a:lstStyle/>
          <a:p>
            <a:r>
              <a:rPr lang="en-US" dirty="0" smtClean="0">
                <a:solidFill>
                  <a:srgbClr val="FFFFFF"/>
                </a:solidFill>
              </a:rPr>
              <a:t>GM Goals and Objectives</a:t>
            </a:r>
            <a:endParaRPr lang="en-US" dirty="0">
              <a:solidFill>
                <a:srgbClr val="FFFFFF"/>
              </a:solidFill>
            </a:endParaRPr>
          </a:p>
        </p:txBody>
      </p:sp>
      <p:sp>
        <p:nvSpPr>
          <p:cNvPr id="3" name="Content Placeholder 2"/>
          <p:cNvSpPr>
            <a:spLocks noGrp="1"/>
          </p:cNvSpPr>
          <p:nvPr>
            <p:ph idx="1"/>
          </p:nvPr>
        </p:nvSpPr>
        <p:spPr>
          <a:xfrm>
            <a:off x="304800" y="1066800"/>
            <a:ext cx="8686800" cy="5486400"/>
          </a:xfrm>
        </p:spPr>
        <p:txBody>
          <a:bodyPr>
            <a:normAutofit lnSpcReduction="10000"/>
          </a:bodyPr>
          <a:lstStyle/>
          <a:p>
            <a:pPr>
              <a:spcAft>
                <a:spcPts val="1200"/>
              </a:spcAft>
            </a:pPr>
            <a:r>
              <a:rPr lang="en-US" dirty="0" smtClean="0"/>
              <a:t>These are an annual best practice for Boards of Directors.</a:t>
            </a:r>
          </a:p>
          <a:p>
            <a:pPr>
              <a:spcAft>
                <a:spcPts val="1200"/>
              </a:spcAft>
            </a:pPr>
            <a:r>
              <a:rPr lang="en-US" dirty="0" smtClean="0"/>
              <a:t>They outline clear expectations for GM performance. </a:t>
            </a:r>
          </a:p>
          <a:p>
            <a:pPr>
              <a:spcAft>
                <a:spcPts val="1200"/>
              </a:spcAft>
            </a:pPr>
            <a:r>
              <a:rPr lang="en-US" dirty="0" smtClean="0"/>
              <a:t>Next Nov/Dec. you will evaluate his performance on these factors. If in-between things change, you must all be involved in the change.</a:t>
            </a:r>
          </a:p>
          <a:p>
            <a:pPr>
              <a:spcAft>
                <a:spcPts val="1200"/>
              </a:spcAft>
            </a:pPr>
            <a:r>
              <a:rPr lang="en-US" dirty="0" smtClean="0"/>
              <a:t>First year set is crucial</a:t>
            </a:r>
            <a:r>
              <a:rPr lang="mr-IN" dirty="0" smtClean="0"/>
              <a:t>…</a:t>
            </a:r>
            <a:r>
              <a:rPr lang="en-US" dirty="0" smtClean="0"/>
              <a:t>can be very simple.</a:t>
            </a:r>
          </a:p>
          <a:p>
            <a:pPr>
              <a:spcAft>
                <a:spcPts val="1200"/>
              </a:spcAft>
            </a:pPr>
            <a:r>
              <a:rPr lang="en-US" dirty="0" smtClean="0"/>
              <a:t>Not very long, taking into account that it</a:t>
            </a:r>
            <a:r>
              <a:rPr lang="mr-IN" dirty="0" smtClean="0"/>
              <a:t>’</a:t>
            </a:r>
            <a:r>
              <a:rPr lang="en-US" dirty="0" smtClean="0"/>
              <a:t>s the first year.</a:t>
            </a:r>
            <a:endParaRPr lang="en-US" dirty="0" smtClean="0"/>
          </a:p>
        </p:txBody>
      </p:sp>
    </p:spTree>
    <p:extLst>
      <p:ext uri="{BB962C8B-B14F-4D97-AF65-F5344CB8AC3E}">
        <p14:creationId xmlns:p14="http://schemas.microsoft.com/office/powerpoint/2010/main" val="32886015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a:solidFill>
            <a:schemeClr val="accent2">
              <a:lumMod val="75000"/>
            </a:schemeClr>
          </a:solidFill>
        </p:spPr>
        <p:txBody>
          <a:bodyPr>
            <a:normAutofit fontScale="90000"/>
          </a:bodyPr>
          <a:lstStyle/>
          <a:p>
            <a:r>
              <a:rPr lang="en-US" dirty="0" smtClean="0">
                <a:solidFill>
                  <a:srgbClr val="FFFFFF"/>
                </a:solidFill>
              </a:rPr>
              <a:t>GM Goals and Objectives</a:t>
            </a:r>
            <a:endParaRPr lang="en-US" dirty="0">
              <a:solidFill>
                <a:srgbClr val="FFFFFF"/>
              </a:solidFill>
            </a:endParaRPr>
          </a:p>
        </p:txBody>
      </p:sp>
      <p:sp>
        <p:nvSpPr>
          <p:cNvPr id="3" name="Content Placeholder 2"/>
          <p:cNvSpPr>
            <a:spLocks noGrp="1"/>
          </p:cNvSpPr>
          <p:nvPr>
            <p:ph idx="1"/>
          </p:nvPr>
        </p:nvSpPr>
        <p:spPr>
          <a:xfrm>
            <a:off x="152400" y="918480"/>
            <a:ext cx="8839200" cy="5634720"/>
          </a:xfrm>
        </p:spPr>
        <p:txBody>
          <a:bodyPr>
            <a:normAutofit fontScale="92500" lnSpcReduction="20000"/>
          </a:bodyPr>
          <a:lstStyle/>
          <a:p>
            <a:pPr>
              <a:spcAft>
                <a:spcPts val="1200"/>
              </a:spcAft>
            </a:pPr>
            <a:r>
              <a:rPr lang="en-US" sz="2400" dirty="0"/>
              <a:t>Project yourself into next Nov/Dec and reflecting on Bill’s </a:t>
            </a:r>
            <a:r>
              <a:rPr lang="en-US" sz="2400" dirty="0" smtClean="0"/>
              <a:t>performance, what professional </a:t>
            </a:r>
            <a:r>
              <a:rPr lang="en-US" sz="2400" dirty="0" smtClean="0"/>
              <a:t>attributes would you like to brag about Bill?</a:t>
            </a:r>
          </a:p>
          <a:p>
            <a:pPr lvl="1">
              <a:spcAft>
                <a:spcPts val="1200"/>
              </a:spcAft>
            </a:pPr>
            <a:r>
              <a:rPr lang="en-US" sz="2000" i="1" dirty="0" smtClean="0"/>
              <a:t>He is w</a:t>
            </a:r>
            <a:r>
              <a:rPr lang="en-US" sz="2000" i="1" dirty="0" smtClean="0"/>
              <a:t>orking well with our partner Districts, keep relationship strong.</a:t>
            </a:r>
          </a:p>
          <a:p>
            <a:pPr lvl="1">
              <a:spcAft>
                <a:spcPts val="1200"/>
              </a:spcAft>
            </a:pPr>
            <a:r>
              <a:rPr lang="en-US" sz="2000" i="1" dirty="0" smtClean="0"/>
              <a:t>A comprehensive understanding of the District’s needs closely tied to the Mission statement.</a:t>
            </a:r>
          </a:p>
          <a:p>
            <a:pPr>
              <a:spcAft>
                <a:spcPts val="1200"/>
              </a:spcAft>
            </a:pPr>
            <a:r>
              <a:rPr lang="en-US" sz="2400" dirty="0" smtClean="0"/>
              <a:t>What areas of Board communication do you expect?</a:t>
            </a:r>
          </a:p>
          <a:p>
            <a:pPr lvl="1">
              <a:spcAft>
                <a:spcPts val="1200"/>
              </a:spcAft>
            </a:pPr>
            <a:r>
              <a:rPr lang="en-US" sz="2000" i="1" smtClean="0"/>
              <a:t>He </a:t>
            </a:r>
            <a:r>
              <a:rPr lang="en-US" sz="2000" i="1"/>
              <a:t>is </a:t>
            </a:r>
            <a:r>
              <a:rPr lang="en-US" sz="2000" i="1" smtClean="0"/>
              <a:t>open, </a:t>
            </a:r>
            <a:r>
              <a:rPr lang="en-US" sz="2000" i="1" dirty="0"/>
              <a:t>honest</a:t>
            </a:r>
            <a:r>
              <a:rPr lang="en-US" sz="2000" i="1"/>
              <a:t>, </a:t>
            </a:r>
            <a:r>
              <a:rPr lang="en-US" sz="2000" i="1" smtClean="0"/>
              <a:t>conscientious, </a:t>
            </a:r>
            <a:r>
              <a:rPr lang="en-US" sz="2000" i="1" dirty="0"/>
              <a:t>and operates with </a:t>
            </a:r>
            <a:r>
              <a:rPr lang="en-US" sz="2000" i="1"/>
              <a:t>integrity</a:t>
            </a:r>
            <a:r>
              <a:rPr lang="en-US" sz="2000" i="1" smtClean="0"/>
              <a:t>.</a:t>
            </a:r>
            <a:endParaRPr lang="en-US" sz="2000" i="1" dirty="0"/>
          </a:p>
          <a:p>
            <a:pPr>
              <a:spcAft>
                <a:spcPts val="1200"/>
              </a:spcAft>
            </a:pPr>
            <a:r>
              <a:rPr lang="en-US" sz="2400" dirty="0"/>
              <a:t>W</a:t>
            </a:r>
            <a:r>
              <a:rPr lang="en-US" sz="2400" dirty="0" smtClean="0"/>
              <a:t>hat would you like to say he has accomplished, started or achieved?</a:t>
            </a:r>
          </a:p>
          <a:p>
            <a:pPr lvl="1">
              <a:spcAft>
                <a:spcPts val="1200"/>
              </a:spcAft>
            </a:pPr>
            <a:r>
              <a:rPr lang="en-US" sz="2000" i="1" dirty="0" smtClean="0"/>
              <a:t>Significant progress on the building (solve the building occupancy issues).</a:t>
            </a:r>
          </a:p>
          <a:p>
            <a:pPr lvl="1">
              <a:spcAft>
                <a:spcPts val="1200"/>
              </a:spcAft>
            </a:pPr>
            <a:r>
              <a:rPr lang="en-US" sz="2000" i="1" dirty="0" smtClean="0"/>
              <a:t>A broad long-term strategic plan in place (including financial plan).</a:t>
            </a:r>
            <a:endParaRPr lang="en-US" sz="2000" i="1" dirty="0" smtClean="0"/>
          </a:p>
          <a:p>
            <a:pPr lvl="1">
              <a:spcAft>
                <a:spcPts val="1200"/>
              </a:spcAft>
            </a:pPr>
            <a:r>
              <a:rPr lang="en-US" sz="2000" i="1" dirty="0" smtClean="0"/>
              <a:t>Significant progress on emergency evacuation plan. </a:t>
            </a:r>
          </a:p>
          <a:p>
            <a:pPr lvl="1">
              <a:spcAft>
                <a:spcPts val="1200"/>
              </a:spcAft>
            </a:pPr>
            <a:r>
              <a:rPr lang="en-US" sz="2000" i="1" dirty="0" smtClean="0"/>
              <a:t>Assisting and </a:t>
            </a:r>
            <a:r>
              <a:rPr lang="en-US" sz="2000" i="1" dirty="0"/>
              <a:t>facilitating </a:t>
            </a:r>
            <a:r>
              <a:rPr lang="en-US" sz="2000" i="1" dirty="0" smtClean="0"/>
              <a:t>the EPC in </a:t>
            </a:r>
            <a:r>
              <a:rPr lang="en-US" sz="2000" i="1" dirty="0" smtClean="0"/>
              <a:t>setting its priorities.</a:t>
            </a:r>
          </a:p>
          <a:p>
            <a:pPr lvl="1">
              <a:spcAft>
                <a:spcPts val="1200"/>
              </a:spcAft>
            </a:pPr>
            <a:r>
              <a:rPr lang="en-US" sz="2000" i="1" dirty="0" smtClean="0"/>
              <a:t>Make progress toward updating the District policy manual.</a:t>
            </a:r>
            <a:endParaRPr lang="en-US" sz="2000" dirty="0" smtClean="0"/>
          </a:p>
          <a:p>
            <a:pPr lvl="1">
              <a:spcAft>
                <a:spcPts val="1200"/>
              </a:spcAft>
            </a:pPr>
            <a:endParaRPr lang="en-US" sz="2000" dirty="0" smtClean="0"/>
          </a:p>
        </p:txBody>
      </p:sp>
    </p:spTree>
    <p:extLst>
      <p:ext uri="{BB962C8B-B14F-4D97-AF65-F5344CB8AC3E}">
        <p14:creationId xmlns:p14="http://schemas.microsoft.com/office/powerpoint/2010/main" val="28150552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2">
              <a:lumMod val="75000"/>
            </a:schemeClr>
          </a:solidFill>
        </p:spPr>
        <p:txBody>
          <a:bodyPr>
            <a:normAutofit fontScale="90000"/>
          </a:bodyPr>
          <a:lstStyle/>
          <a:p>
            <a:r>
              <a:rPr lang="en-US" dirty="0" smtClean="0">
                <a:solidFill>
                  <a:srgbClr val="FFFFFF"/>
                </a:solidFill>
              </a:rPr>
              <a:t>Framing the candidate (Board inputs)</a:t>
            </a:r>
            <a:endParaRPr lang="en-US" dirty="0">
              <a:solidFill>
                <a:srgbClr val="FFFFFF"/>
              </a:solidFill>
            </a:endParaRPr>
          </a:p>
        </p:txBody>
      </p:sp>
      <p:sp>
        <p:nvSpPr>
          <p:cNvPr id="3" name="Content Placeholder 2"/>
          <p:cNvSpPr>
            <a:spLocks noGrp="1"/>
          </p:cNvSpPr>
          <p:nvPr>
            <p:ph idx="1"/>
          </p:nvPr>
        </p:nvSpPr>
        <p:spPr>
          <a:xfrm>
            <a:off x="304800" y="1066800"/>
            <a:ext cx="8534400" cy="5486400"/>
          </a:xfrm>
        </p:spPr>
        <p:txBody>
          <a:bodyPr>
            <a:normAutofit/>
          </a:bodyPr>
          <a:lstStyle/>
          <a:p>
            <a:pPr>
              <a:lnSpc>
                <a:spcPct val="140000"/>
              </a:lnSpc>
            </a:pPr>
            <a:r>
              <a:rPr lang="en-US" sz="2000" dirty="0"/>
              <a:t>What </a:t>
            </a:r>
            <a:r>
              <a:rPr lang="en-US" sz="2000" dirty="0" smtClean="0"/>
              <a:t>are critical attributes for you GM?</a:t>
            </a:r>
          </a:p>
          <a:p>
            <a:pPr lvl="1">
              <a:lnSpc>
                <a:spcPct val="140000"/>
              </a:lnSpc>
            </a:pPr>
            <a:r>
              <a:rPr lang="en-US" sz="1600" dirty="0" smtClean="0"/>
              <a:t>Financial chops</a:t>
            </a:r>
          </a:p>
          <a:p>
            <a:pPr lvl="1">
              <a:lnSpc>
                <a:spcPct val="140000"/>
              </a:lnSpc>
            </a:pPr>
            <a:r>
              <a:rPr lang="en-US" sz="1600" dirty="0" smtClean="0"/>
              <a:t>Thick skin/Patience w/ Kensington</a:t>
            </a:r>
          </a:p>
          <a:p>
            <a:pPr lvl="1">
              <a:lnSpc>
                <a:spcPct val="140000"/>
              </a:lnSpc>
            </a:pPr>
            <a:r>
              <a:rPr lang="en-US" sz="1600" i="1" dirty="0" smtClean="0">
                <a:solidFill>
                  <a:srgbClr val="FF0000"/>
                </a:solidFill>
              </a:rPr>
              <a:t>Comfortable to do it all, part-time and speak for the District</a:t>
            </a:r>
          </a:p>
          <a:p>
            <a:pPr lvl="1">
              <a:lnSpc>
                <a:spcPct val="140000"/>
              </a:lnSpc>
            </a:pPr>
            <a:r>
              <a:rPr lang="en-US" sz="1600" dirty="0" smtClean="0"/>
              <a:t>Administrative Professional</a:t>
            </a:r>
          </a:p>
          <a:p>
            <a:pPr lvl="1">
              <a:lnSpc>
                <a:spcPct val="140000"/>
              </a:lnSpc>
            </a:pPr>
            <a:r>
              <a:rPr lang="en-US" sz="1600" dirty="0" smtClean="0"/>
              <a:t>Understand labor relations and the balance</a:t>
            </a:r>
          </a:p>
          <a:p>
            <a:pPr lvl="1">
              <a:lnSpc>
                <a:spcPct val="140000"/>
              </a:lnSpc>
            </a:pPr>
            <a:r>
              <a:rPr lang="en-US" sz="1600" dirty="0" smtClean="0"/>
              <a:t>Ability to bridge any gaps, communicate well, in a/the Board with balance</a:t>
            </a:r>
          </a:p>
          <a:p>
            <a:pPr lvl="1">
              <a:lnSpc>
                <a:spcPct val="140000"/>
              </a:lnSpc>
            </a:pPr>
            <a:endParaRPr lang="en-US" sz="1600" dirty="0"/>
          </a:p>
        </p:txBody>
      </p:sp>
    </p:spTree>
    <p:extLst>
      <p:ext uri="{BB962C8B-B14F-4D97-AF65-F5344CB8AC3E}">
        <p14:creationId xmlns:p14="http://schemas.microsoft.com/office/powerpoint/2010/main" val="38635032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ChangeArrowheads="1"/>
          </p:cNvSpPr>
          <p:nvPr>
            <p:ph type="body" idx="1"/>
          </p:nvPr>
        </p:nvSpPr>
        <p:spPr>
          <a:xfrm>
            <a:off x="533400" y="1447800"/>
            <a:ext cx="8229600" cy="4419600"/>
          </a:xfrm>
          <a:solidFill>
            <a:schemeClr val="bg1"/>
          </a:solidFill>
        </p:spPr>
        <p:txBody>
          <a:bodyPr>
            <a:normAutofit/>
          </a:bodyPr>
          <a:lstStyle/>
          <a:p>
            <a:pPr algn="ctr" eaLnBrk="1" hangingPunct="1">
              <a:lnSpc>
                <a:spcPct val="90000"/>
              </a:lnSpc>
              <a:buFont typeface="Wingdings" charset="0"/>
              <a:buNone/>
              <a:defRPr/>
            </a:pPr>
            <a:endParaRPr lang="en-US" sz="2000" dirty="0" smtClean="0">
              <a:cs typeface="+mn-cs"/>
            </a:endParaRPr>
          </a:p>
          <a:p>
            <a:pPr eaLnBrk="1" hangingPunct="1">
              <a:lnSpc>
                <a:spcPct val="90000"/>
              </a:lnSpc>
              <a:buFont typeface="Wingdings" charset="0"/>
              <a:buNone/>
              <a:defRPr/>
            </a:pPr>
            <a:r>
              <a:rPr lang="en-US" sz="2000" b="1" dirty="0" smtClean="0">
                <a:cs typeface="+mn-cs"/>
              </a:rPr>
              <a:t>• INTRODUCTION</a:t>
            </a:r>
          </a:p>
          <a:p>
            <a:pPr eaLnBrk="1" hangingPunct="1">
              <a:lnSpc>
                <a:spcPct val="110000"/>
              </a:lnSpc>
              <a:buFont typeface="Wingdings" charset="0"/>
              <a:buNone/>
              <a:defRPr/>
            </a:pPr>
            <a:r>
              <a:rPr lang="en-US" sz="2000" b="1" dirty="0" smtClean="0">
                <a:cs typeface="+mn-cs"/>
              </a:rPr>
              <a:t>	- Brent Ives, BHI Management Consulting</a:t>
            </a:r>
          </a:p>
          <a:p>
            <a:pPr eaLnBrk="1" hangingPunct="1">
              <a:lnSpc>
                <a:spcPct val="110000"/>
              </a:lnSpc>
              <a:buFont typeface="Wingdings" charset="0"/>
              <a:buNone/>
              <a:defRPr/>
            </a:pPr>
            <a:r>
              <a:rPr lang="en-US" sz="2000" b="1" dirty="0" smtClean="0">
                <a:cs typeface="+mn-cs"/>
              </a:rPr>
              <a:t>	</a:t>
            </a:r>
            <a:r>
              <a:rPr lang="en-US" sz="1600" b="1" dirty="0"/>
              <a:t> </a:t>
            </a:r>
            <a:r>
              <a:rPr lang="en-US" sz="1600" b="1" dirty="0" smtClean="0"/>
              <a:t> • Organizational consultant to Special Districts (20 years)</a:t>
            </a:r>
          </a:p>
          <a:p>
            <a:pPr eaLnBrk="1" hangingPunct="1">
              <a:lnSpc>
                <a:spcPct val="140000"/>
              </a:lnSpc>
              <a:buFont typeface="Wingdings" charset="0"/>
              <a:buNone/>
              <a:defRPr/>
            </a:pPr>
            <a:r>
              <a:rPr lang="en-US" sz="1600" b="1" dirty="0" smtClean="0"/>
              <a:t>		• BHI Management Consulting - Strategic Planning - Supervisor training – Board Dynamics Board/Manager relations - workshops, etc. – many statewide sanitation clients</a:t>
            </a:r>
          </a:p>
          <a:p>
            <a:pPr eaLnBrk="1" hangingPunct="1">
              <a:lnSpc>
                <a:spcPct val="140000"/>
              </a:lnSpc>
              <a:buFont typeface="Wingdings" charset="0"/>
              <a:buNone/>
              <a:defRPr/>
            </a:pPr>
            <a:r>
              <a:rPr lang="en-US" sz="1600" b="1" dirty="0" smtClean="0"/>
              <a:t>		• 25 years Technical </a:t>
            </a:r>
            <a:r>
              <a:rPr lang="en-US" sz="1600" b="1" dirty="0"/>
              <a:t>M</a:t>
            </a:r>
            <a:r>
              <a:rPr lang="en-US" sz="1600" b="1" dirty="0" smtClean="0"/>
              <a:t>anager In Engineering at LLNL</a:t>
            </a:r>
          </a:p>
          <a:p>
            <a:pPr eaLnBrk="1" hangingPunct="1">
              <a:lnSpc>
                <a:spcPct val="140000"/>
              </a:lnSpc>
              <a:buFont typeface="Wingdings" charset="0"/>
              <a:buNone/>
              <a:defRPr/>
            </a:pPr>
            <a:r>
              <a:rPr lang="en-US" sz="1600" b="1" dirty="0" smtClean="0"/>
              <a:t>		• Served 23 years on Tracy City Council (most recent 8 years as elected Mayor), numerous</a:t>
            </a:r>
            <a:r>
              <a:rPr lang="en-US" sz="1600" b="1" dirty="0"/>
              <a:t> </a:t>
            </a:r>
            <a:r>
              <a:rPr lang="en-US" sz="1600" b="1" dirty="0" smtClean="0"/>
              <a:t>regional Boards/Commissions. </a:t>
            </a:r>
            <a:r>
              <a:rPr lang="mr-IN" sz="1600" b="1" dirty="0" smtClean="0"/>
              <a:t>…</a:t>
            </a:r>
            <a:endParaRPr lang="en-US" sz="1800" b="1" dirty="0" smtClean="0"/>
          </a:p>
          <a:p>
            <a:pPr>
              <a:lnSpc>
                <a:spcPct val="110000"/>
              </a:lnSpc>
              <a:buNone/>
              <a:defRPr/>
            </a:pPr>
            <a:r>
              <a:rPr lang="en-US" sz="2000" dirty="0" smtClean="0">
                <a:cs typeface="+mn-cs"/>
              </a:rPr>
              <a:t>	</a:t>
            </a:r>
            <a:endParaRPr lang="en-US" sz="2800" dirty="0" smtClean="0">
              <a:cs typeface="+mn-cs"/>
            </a:endParaRPr>
          </a:p>
        </p:txBody>
      </p:sp>
      <p:sp>
        <p:nvSpPr>
          <p:cNvPr id="78851" name="Rectangle 1027"/>
          <p:cNvSpPr>
            <a:spLocks noGrp="1" noChangeArrowheads="1"/>
          </p:cNvSpPr>
          <p:nvPr>
            <p:ph type="title"/>
          </p:nvPr>
        </p:nvSpPr>
        <p:spPr>
          <a:xfrm>
            <a:off x="533400" y="228600"/>
            <a:ext cx="8226425" cy="929542"/>
          </a:xfrm>
          <a:solidFill>
            <a:schemeClr val="accent2"/>
          </a:solidFill>
        </p:spPr>
        <p:txBody>
          <a:bodyPr anchorCtr="0"/>
          <a:lstStyle/>
          <a:p>
            <a:pPr eaLnBrk="1" hangingPunct="1">
              <a:defRPr/>
            </a:pPr>
            <a:r>
              <a:rPr lang="en-US" sz="4000" dirty="0" smtClean="0">
                <a:solidFill>
                  <a:srgbClr val="000000"/>
                </a:solidFill>
                <a:cs typeface="+mj-cs"/>
              </a:rPr>
              <a:t>Introduction</a:t>
            </a:r>
            <a:endParaRPr lang="en-US" dirty="0" smtClean="0">
              <a:solidFill>
                <a:srgbClr val="000000"/>
              </a:solidFill>
              <a:cs typeface="+mj-cs"/>
            </a:endParaRPr>
          </a:p>
        </p:txBody>
      </p:sp>
      <p:pic>
        <p:nvPicPr>
          <p:cNvPr id="78852" name="Picture 10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6248400"/>
            <a:ext cx="13716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164724514"/>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885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885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885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8850">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885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p:spPr>
        <p:txBody>
          <a:bodyPr/>
          <a:lstStyle/>
          <a:p>
            <a:r>
              <a:rPr lang="en-US" dirty="0" smtClean="0">
                <a:solidFill>
                  <a:srgbClr val="FFFFFF"/>
                </a:solidFill>
              </a:rPr>
              <a:t>Overview</a:t>
            </a:r>
            <a:endParaRPr lang="en-US" dirty="0">
              <a:solidFill>
                <a:srgbClr val="FFFFFF"/>
              </a:solidFill>
            </a:endParaRPr>
          </a:p>
        </p:txBody>
      </p:sp>
      <p:sp>
        <p:nvSpPr>
          <p:cNvPr id="3" name="Content Placeholder 2"/>
          <p:cNvSpPr>
            <a:spLocks noGrp="1"/>
          </p:cNvSpPr>
          <p:nvPr>
            <p:ph idx="1"/>
          </p:nvPr>
        </p:nvSpPr>
        <p:spPr/>
        <p:txBody>
          <a:bodyPr>
            <a:normAutofit/>
          </a:bodyPr>
          <a:lstStyle/>
          <a:p>
            <a:r>
              <a:rPr lang="en-US" dirty="0" smtClean="0"/>
              <a:t>Discuss typical Board/GM </a:t>
            </a:r>
            <a:r>
              <a:rPr lang="en-US" dirty="0" smtClean="0"/>
              <a:t>Relationship</a:t>
            </a:r>
          </a:p>
          <a:p>
            <a:r>
              <a:rPr lang="en-US" dirty="0" smtClean="0"/>
              <a:t>The Dependencies on Board Dynamics to make this work</a:t>
            </a:r>
          </a:p>
          <a:p>
            <a:pPr lvl="1"/>
            <a:r>
              <a:rPr lang="en-US" dirty="0" smtClean="0"/>
              <a:t>Board Dynamics</a:t>
            </a:r>
          </a:p>
          <a:p>
            <a:pPr lvl="1"/>
            <a:r>
              <a:rPr lang="en-US" dirty="0" smtClean="0"/>
              <a:t>Brown Act</a:t>
            </a:r>
            <a:endParaRPr lang="en-US" dirty="0" smtClean="0"/>
          </a:p>
          <a:p>
            <a:r>
              <a:rPr lang="en-US" dirty="0" smtClean="0"/>
              <a:t>Develop Performance Goals and Objectives for Bill’s first year</a:t>
            </a:r>
            <a:endParaRPr lang="en-US" dirty="0" smtClean="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5977731"/>
            <a:ext cx="10668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B6D3C49B-5C6F-874A-A454-EBE28AAA785A}" type="slidenum">
              <a:rPr lang="en-US" smtClean="0"/>
              <a:pPr/>
              <a:t>3</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accent2">
              <a:lumMod val="75000"/>
            </a:schemeClr>
          </a:solidFill>
        </p:spPr>
        <p:txBody>
          <a:bodyPr>
            <a:normAutofit fontScale="90000"/>
          </a:bodyPr>
          <a:lstStyle/>
          <a:p>
            <a:r>
              <a:rPr lang="en-US" dirty="0" smtClean="0">
                <a:solidFill>
                  <a:srgbClr val="FFFFFF"/>
                </a:solidFill>
              </a:rPr>
              <a:t>Down-selecting guidance</a:t>
            </a:r>
            <a:endParaRPr lang="en-US" dirty="0">
              <a:solidFill>
                <a:srgbClr val="FFFFFF"/>
              </a:solidFill>
            </a:endParaRPr>
          </a:p>
        </p:txBody>
      </p:sp>
      <p:sp>
        <p:nvSpPr>
          <p:cNvPr id="3" name="Content Placeholder 2"/>
          <p:cNvSpPr>
            <a:spLocks noGrp="1"/>
          </p:cNvSpPr>
          <p:nvPr>
            <p:ph idx="1"/>
          </p:nvPr>
        </p:nvSpPr>
        <p:spPr>
          <a:xfrm>
            <a:off x="304800" y="914400"/>
            <a:ext cx="8534400" cy="5486400"/>
          </a:xfrm>
        </p:spPr>
        <p:txBody>
          <a:bodyPr>
            <a:normAutofit fontScale="85000" lnSpcReduction="20000"/>
          </a:bodyPr>
          <a:lstStyle/>
          <a:p>
            <a:pPr>
              <a:spcAft>
                <a:spcPts val="1200"/>
              </a:spcAft>
            </a:pPr>
            <a:r>
              <a:rPr lang="en-US" sz="3800" dirty="0"/>
              <a:t>C</a:t>
            </a:r>
            <a:r>
              <a:rPr lang="en-US" sz="3800" dirty="0" smtClean="0"/>
              <a:t>ritical or important or “just nice to have”?</a:t>
            </a:r>
          </a:p>
          <a:p>
            <a:pPr lvl="0"/>
            <a:r>
              <a:rPr lang="en-US" sz="2100" dirty="0"/>
              <a:t>Proven </a:t>
            </a:r>
            <a:r>
              <a:rPr lang="en-US" sz="2100" dirty="0" smtClean="0"/>
              <a:t>professional - √√</a:t>
            </a:r>
          </a:p>
          <a:p>
            <a:r>
              <a:rPr lang="en-US" sz="2100" dirty="0"/>
              <a:t>Specific set of years with </a:t>
            </a:r>
            <a:r>
              <a:rPr lang="en-US" sz="2100" dirty="0" smtClean="0"/>
              <a:t>fire protection or CSDA certification requirement √√</a:t>
            </a:r>
            <a:r>
              <a:rPr lang="en-US" sz="2100" i="1" dirty="0" smtClean="0">
                <a:solidFill>
                  <a:srgbClr val="FF0000"/>
                </a:solidFill>
              </a:rPr>
              <a:t>(willingness w/in timeframe</a:t>
            </a:r>
            <a:r>
              <a:rPr lang="en-US" sz="2100" dirty="0" smtClean="0"/>
              <a:t>)?</a:t>
            </a:r>
          </a:p>
          <a:p>
            <a:pPr lvl="0"/>
            <a:r>
              <a:rPr lang="en-US" sz="2100" dirty="0"/>
              <a:t>BA/BS or higher in relevant field, public administration, </a:t>
            </a:r>
            <a:r>
              <a:rPr lang="en-US" sz="2100" dirty="0" smtClean="0"/>
              <a:t>fire? </a:t>
            </a:r>
            <a:r>
              <a:rPr lang="en-US" sz="2100" dirty="0"/>
              <a:t>Which is most important?  Which is desired/required</a:t>
            </a:r>
            <a:r>
              <a:rPr lang="en-US" sz="2100" dirty="0" smtClean="0"/>
              <a:t>? </a:t>
            </a:r>
            <a:r>
              <a:rPr lang="mr-IN" sz="2100" dirty="0" smtClean="0"/>
              <a:t>–</a:t>
            </a:r>
            <a:r>
              <a:rPr lang="en-US" sz="2100" dirty="0" smtClean="0"/>
              <a:t> √√</a:t>
            </a:r>
            <a:r>
              <a:rPr lang="en-US" sz="2100" i="1" dirty="0" smtClean="0">
                <a:solidFill>
                  <a:srgbClr val="FF0000"/>
                </a:solidFill>
              </a:rPr>
              <a:t>Bach. Required/equivalent</a:t>
            </a:r>
          </a:p>
          <a:p>
            <a:pPr lvl="0"/>
            <a:r>
              <a:rPr lang="en-US" sz="2100" dirty="0" smtClean="0"/>
              <a:t>Understands emerging State regulations </a:t>
            </a:r>
            <a:r>
              <a:rPr lang="mr-IN" sz="2100" dirty="0" smtClean="0"/>
              <a:t>–</a:t>
            </a:r>
            <a:r>
              <a:rPr lang="en-US" sz="2100" dirty="0" smtClean="0"/>
              <a:t> (</a:t>
            </a:r>
            <a:r>
              <a:rPr lang="en-US" sz="2100" i="1" dirty="0" smtClean="0">
                <a:solidFill>
                  <a:srgbClr val="FF0000"/>
                </a:solidFill>
              </a:rPr>
              <a:t>Yes!)</a:t>
            </a:r>
          </a:p>
          <a:p>
            <a:pPr lvl="0"/>
            <a:r>
              <a:rPr lang="en-US" sz="2100" dirty="0"/>
              <a:t>G</a:t>
            </a:r>
            <a:r>
              <a:rPr lang="en-US" sz="2100" dirty="0" smtClean="0"/>
              <a:t>rant funding opportunities (</a:t>
            </a:r>
            <a:r>
              <a:rPr lang="en-US" sz="2100" dirty="0" smtClean="0">
                <a:solidFill>
                  <a:srgbClr val="FF0000"/>
                </a:solidFill>
              </a:rPr>
              <a:t>nth</a:t>
            </a:r>
            <a:r>
              <a:rPr lang="en-US" sz="2100" dirty="0" smtClean="0"/>
              <a:t>)?</a:t>
            </a:r>
            <a:endParaRPr lang="en-US" sz="2100" dirty="0"/>
          </a:p>
          <a:p>
            <a:pPr lvl="0"/>
            <a:r>
              <a:rPr lang="en-US" sz="2100" i="1" dirty="0" smtClean="0">
                <a:solidFill>
                  <a:srgbClr val="FF0000"/>
                </a:solidFill>
              </a:rPr>
              <a:t>3-5 yrs</a:t>
            </a:r>
            <a:r>
              <a:rPr lang="en-US" sz="2100" i="1" dirty="0">
                <a:solidFill>
                  <a:srgbClr val="FF0000"/>
                </a:solidFill>
              </a:rPr>
              <a:t>. </a:t>
            </a:r>
            <a:r>
              <a:rPr lang="en-US" sz="2100" dirty="0"/>
              <a:t>in mgmt. with public executive level??</a:t>
            </a:r>
            <a:r>
              <a:rPr lang="en-US" sz="2100" dirty="0" smtClean="0"/>
              <a:t>?</a:t>
            </a:r>
            <a:endParaRPr lang="en-US" sz="2100" dirty="0"/>
          </a:p>
          <a:p>
            <a:pPr lvl="0"/>
            <a:r>
              <a:rPr lang="en-US" sz="2100" dirty="0"/>
              <a:t>Demonstrated leader, communicator, </a:t>
            </a:r>
            <a:r>
              <a:rPr lang="en-US" sz="2100" dirty="0" smtClean="0"/>
              <a:t>planner. </a:t>
            </a:r>
            <a:r>
              <a:rPr lang="en-US" sz="2100" i="1" dirty="0" smtClean="0">
                <a:solidFill>
                  <a:srgbClr val="FF0000"/>
                </a:solidFill>
              </a:rPr>
              <a:t>(</a:t>
            </a:r>
            <a:r>
              <a:rPr lang="en-US" sz="2100" i="1" dirty="0" smtClean="0">
                <a:solidFill>
                  <a:srgbClr val="FF0000"/>
                </a:solidFill>
              </a:rPr>
              <a:t>Crit</a:t>
            </a:r>
            <a:r>
              <a:rPr lang="en-US" sz="2100" i="1" dirty="0" smtClean="0">
                <a:solidFill>
                  <a:srgbClr val="FF0000"/>
                </a:solidFill>
              </a:rPr>
              <a:t>)</a:t>
            </a:r>
            <a:endParaRPr lang="en-US" sz="2100" i="1" dirty="0">
              <a:solidFill>
                <a:srgbClr val="FF0000"/>
              </a:solidFill>
            </a:endParaRPr>
          </a:p>
          <a:p>
            <a:pPr lvl="0"/>
            <a:r>
              <a:rPr lang="en-US" sz="2100" dirty="0" smtClean="0"/>
              <a:t>A candidate that can establish and maintain effective </a:t>
            </a:r>
            <a:r>
              <a:rPr lang="en-US" sz="2100" dirty="0"/>
              <a:t>and productive relations with stakeholders, </a:t>
            </a:r>
            <a:r>
              <a:rPr lang="en-US" sz="2100" dirty="0" smtClean="0"/>
              <a:t>community, etc. </a:t>
            </a:r>
            <a:r>
              <a:rPr lang="en-US" sz="2100" i="1" dirty="0" smtClean="0">
                <a:solidFill>
                  <a:srgbClr val="FF0000"/>
                </a:solidFill>
              </a:rPr>
              <a:t>(</a:t>
            </a:r>
            <a:r>
              <a:rPr lang="en-US" sz="2100" i="1" dirty="0" smtClean="0">
                <a:solidFill>
                  <a:srgbClr val="FF0000"/>
                </a:solidFill>
              </a:rPr>
              <a:t>Crit</a:t>
            </a:r>
            <a:r>
              <a:rPr lang="en-US" sz="2100" i="1" dirty="0" smtClean="0">
                <a:solidFill>
                  <a:srgbClr val="FF0000"/>
                </a:solidFill>
              </a:rPr>
              <a:t>)</a:t>
            </a:r>
            <a:endParaRPr lang="en-US" sz="2100" i="1" dirty="0">
              <a:solidFill>
                <a:srgbClr val="FF0000"/>
              </a:solidFill>
            </a:endParaRPr>
          </a:p>
          <a:p>
            <a:pPr lvl="0"/>
            <a:r>
              <a:rPr lang="en-US" sz="2100" dirty="0" smtClean="0"/>
              <a:t>Strong financial management skills </a:t>
            </a:r>
            <a:r>
              <a:rPr lang="en-US" sz="2100" i="1" dirty="0" smtClean="0">
                <a:solidFill>
                  <a:srgbClr val="FF0000"/>
                </a:solidFill>
              </a:rPr>
              <a:t>(</a:t>
            </a:r>
            <a:r>
              <a:rPr lang="en-US" sz="2100" i="1" dirty="0" smtClean="0">
                <a:solidFill>
                  <a:srgbClr val="FF0000"/>
                </a:solidFill>
              </a:rPr>
              <a:t>Crit</a:t>
            </a:r>
            <a:r>
              <a:rPr lang="en-US" sz="2100" i="1" dirty="0" smtClean="0">
                <a:solidFill>
                  <a:srgbClr val="FF0000"/>
                </a:solidFill>
              </a:rPr>
              <a:t>)</a:t>
            </a:r>
          </a:p>
          <a:p>
            <a:pPr lvl="0"/>
            <a:r>
              <a:rPr lang="en-US" sz="2100" dirty="0" smtClean="0"/>
              <a:t>Personality </a:t>
            </a:r>
            <a:r>
              <a:rPr lang="en-US" sz="2100" i="1" dirty="0" smtClean="0">
                <a:solidFill>
                  <a:srgbClr val="FF0000"/>
                </a:solidFill>
              </a:rPr>
              <a:t>(comfortable working with a variety of personalities, open-minded, )</a:t>
            </a:r>
          </a:p>
          <a:p>
            <a:pPr lvl="0"/>
            <a:r>
              <a:rPr lang="en-US" sz="2100" dirty="0" smtClean="0"/>
              <a:t>Experience </a:t>
            </a:r>
            <a:r>
              <a:rPr lang="en-US" sz="2100" dirty="0"/>
              <a:t>working with a governing Board, diplomatic…goals and objectives, best professional recommendations to </a:t>
            </a:r>
            <a:r>
              <a:rPr lang="en-US" sz="2100" dirty="0" smtClean="0"/>
              <a:t>Board, etc.? </a:t>
            </a:r>
            <a:r>
              <a:rPr lang="mr-IN" sz="2100" dirty="0" smtClean="0"/>
              <a:t>–</a:t>
            </a:r>
            <a:r>
              <a:rPr lang="en-US" sz="2100" dirty="0" smtClean="0"/>
              <a:t> (</a:t>
            </a:r>
            <a:r>
              <a:rPr lang="en-US" sz="2100" i="1" dirty="0" smtClean="0">
                <a:solidFill>
                  <a:srgbClr val="FF0000"/>
                </a:solidFill>
              </a:rPr>
              <a:t>Board personality management </a:t>
            </a:r>
            <a:r>
              <a:rPr lang="mr-IN" sz="2100" i="1" dirty="0" smtClean="0">
                <a:solidFill>
                  <a:srgbClr val="FF0000"/>
                </a:solidFill>
              </a:rPr>
              <a:t>–</a:t>
            </a:r>
            <a:r>
              <a:rPr lang="en-US" sz="2100" i="1" dirty="0" smtClean="0">
                <a:solidFill>
                  <a:srgbClr val="FF0000"/>
                </a:solidFill>
              </a:rPr>
              <a:t> </a:t>
            </a:r>
            <a:r>
              <a:rPr lang="en-US" sz="2100" i="1" dirty="0" smtClean="0">
                <a:solidFill>
                  <a:srgbClr val="FF0000"/>
                </a:solidFill>
              </a:rPr>
              <a:t>versitile</a:t>
            </a:r>
            <a:r>
              <a:rPr lang="en-US" sz="2100" i="1" dirty="0" smtClean="0">
                <a:solidFill>
                  <a:srgbClr val="FF0000"/>
                </a:solidFill>
              </a:rPr>
              <a:t>, experience with and the ability to work with any Board</a:t>
            </a:r>
            <a:r>
              <a:rPr lang="en-US" sz="2100" dirty="0" smtClean="0"/>
              <a:t>)</a:t>
            </a:r>
            <a:endParaRPr lang="en-US" sz="2100" dirty="0"/>
          </a:p>
          <a:p>
            <a:pPr lvl="0"/>
            <a:r>
              <a:rPr lang="en-US" sz="2100" dirty="0" smtClean="0"/>
              <a:t>Highest </a:t>
            </a:r>
            <a:r>
              <a:rPr lang="en-US" sz="2100" dirty="0"/>
              <a:t>ethical </a:t>
            </a:r>
            <a:r>
              <a:rPr lang="en-US" sz="2100" dirty="0"/>
              <a:t>stds</a:t>
            </a:r>
            <a:r>
              <a:rPr lang="en-US" sz="2100" dirty="0" smtClean="0"/>
              <a:t>.  - </a:t>
            </a:r>
            <a:r>
              <a:rPr lang="en-US" sz="2100" i="1" dirty="0" smtClean="0">
                <a:solidFill>
                  <a:srgbClr val="FF0000"/>
                </a:solidFill>
              </a:rPr>
              <a:t>(YES!!)</a:t>
            </a:r>
          </a:p>
          <a:p>
            <a:pPr lvl="0"/>
            <a:r>
              <a:rPr lang="en-US" sz="2100" i="1" dirty="0" smtClean="0">
                <a:solidFill>
                  <a:srgbClr val="FF0000"/>
                </a:solidFill>
              </a:rPr>
              <a:t>An individual who embraces modern business, office and communication technologies.</a:t>
            </a:r>
            <a:endParaRPr lang="en-US" sz="2100" i="1" dirty="0">
              <a:solidFill>
                <a:srgbClr val="FF0000"/>
              </a:solidFill>
            </a:endParaRPr>
          </a:p>
          <a:p>
            <a:pPr lvl="2">
              <a:spcAft>
                <a:spcPts val="1200"/>
              </a:spcAft>
            </a:pPr>
            <a:endParaRPr lang="en-US" sz="1200" dirty="0" smtClean="0">
              <a:solidFill>
                <a:srgbClr val="FF0000"/>
              </a:solidFill>
            </a:endParaRPr>
          </a:p>
          <a:p>
            <a:pPr marL="457200" lvl="1" indent="0">
              <a:spcAft>
                <a:spcPts val="1200"/>
              </a:spcAft>
              <a:buNone/>
            </a:pPr>
            <a:endParaRPr lang="en-US" sz="1600" dirty="0" smtClean="0">
              <a:solidFill>
                <a:srgbClr val="FF0000"/>
              </a:solidFill>
            </a:endParaRPr>
          </a:p>
          <a:p>
            <a:pPr lvl="1">
              <a:spcAft>
                <a:spcPts val="1200"/>
              </a:spcAft>
            </a:pPr>
            <a:endParaRPr lang="en-US" sz="1600" dirty="0" smtClean="0">
              <a:solidFill>
                <a:srgbClr val="FF0000"/>
              </a:solidFill>
            </a:endParaRPr>
          </a:p>
          <a:p>
            <a:pPr lvl="1">
              <a:spcAft>
                <a:spcPts val="1200"/>
              </a:spcAft>
            </a:pPr>
            <a:endParaRPr lang="en-US" sz="1600" dirty="0" smtClean="0">
              <a:solidFill>
                <a:srgbClr val="FF0000"/>
              </a:solidFill>
            </a:endParaRPr>
          </a:p>
        </p:txBody>
      </p:sp>
    </p:spTree>
    <p:extLst>
      <p:ext uri="{BB962C8B-B14F-4D97-AF65-F5344CB8AC3E}">
        <p14:creationId xmlns:p14="http://schemas.microsoft.com/office/powerpoint/2010/main" val="28788187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400" dirty="0">
                <a:latin typeface="Helvetica" charset="0"/>
              </a:rPr>
              <a:t>www.bhiconsulting.com</a:t>
            </a:r>
          </a:p>
        </p:txBody>
      </p:sp>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B2BAD256-EDF7-5B4A-AD16-917B9FA6E4EF}" type="slidenum">
              <a:rPr lang="en-US" sz="1400">
                <a:latin typeface="Helvetica" charset="0"/>
              </a:rPr>
              <a:pPr/>
              <a:t>5</a:t>
            </a:fld>
            <a:endParaRPr lang="en-US" sz="1400" dirty="0">
              <a:latin typeface="Helvetica" charset="0"/>
            </a:endParaRPr>
          </a:p>
        </p:txBody>
      </p:sp>
      <p:sp>
        <p:nvSpPr>
          <p:cNvPr id="19459" name="Rectangle 2"/>
          <p:cNvSpPr>
            <a:spLocks noGrp="1" noChangeArrowheads="1"/>
          </p:cNvSpPr>
          <p:nvPr>
            <p:ph type="title"/>
          </p:nvPr>
        </p:nvSpPr>
        <p:spPr>
          <a:xfrm>
            <a:off x="381000" y="228600"/>
            <a:ext cx="8653463" cy="1395413"/>
          </a:xfrm>
        </p:spPr>
        <p:txBody>
          <a:bodyPr>
            <a:normAutofit/>
          </a:bodyPr>
          <a:lstStyle/>
          <a:p>
            <a:pPr marL="0" indent="0" algn="ctr">
              <a:lnSpc>
                <a:spcPct val="140000"/>
              </a:lnSpc>
            </a:pPr>
            <a:r>
              <a:rPr lang="en-US" altLang="ja-JP" sz="3600" i="1" dirty="0" smtClean="0">
                <a:solidFill>
                  <a:srgbClr val="FF0000"/>
                </a:solidFill>
                <a:latin typeface="Helvetica" charset="0"/>
                <a:ea typeface="ＭＳ Ｐゴシック" charset="0"/>
              </a:rPr>
              <a:t>From: </a:t>
            </a:r>
            <a:r>
              <a:rPr lang="en-US" altLang="ja-JP" sz="3600" i="1" dirty="0" smtClean="0">
                <a:solidFill>
                  <a:srgbClr val="FF0000"/>
                </a:solidFill>
                <a:latin typeface="Helvetica" charset="0"/>
                <a:ea typeface="ＭＳ Ｐゴシック" charset="0"/>
              </a:rPr>
              <a:t>‘</a:t>
            </a:r>
            <a:r>
              <a:rPr lang="en-US" altLang="ja-JP" sz="3600" i="1" u="sng" dirty="0" smtClean="0">
                <a:solidFill>
                  <a:srgbClr val="FF0000"/>
                </a:solidFill>
                <a:latin typeface="Helvetica" charset="0"/>
                <a:ea typeface="ＭＳ Ｐゴシック" charset="0"/>
              </a:rPr>
              <a:t>52 Ways to be a Better Board</a:t>
            </a:r>
            <a:r>
              <a:rPr lang="en-US" altLang="ja-JP" sz="3600" i="1" dirty="0" smtClean="0">
                <a:solidFill>
                  <a:srgbClr val="FF0000"/>
                </a:solidFill>
                <a:latin typeface="Helvetica" charset="0"/>
                <a:ea typeface="ＭＳ Ｐゴシック" charset="0"/>
              </a:rPr>
              <a:t>’</a:t>
            </a:r>
            <a:r>
              <a:rPr lang="en-US" altLang="ja-JP" sz="3600" i="1" dirty="0">
                <a:solidFill>
                  <a:srgbClr val="FF0000"/>
                </a:solidFill>
                <a:latin typeface="Helvetica" charset="0"/>
                <a:ea typeface="ＭＳ Ｐゴシック" charset="0"/>
              </a:rPr>
              <a:t/>
            </a:r>
            <a:br>
              <a:rPr lang="en-US" altLang="ja-JP" sz="3600" i="1" dirty="0">
                <a:solidFill>
                  <a:srgbClr val="FF0000"/>
                </a:solidFill>
                <a:latin typeface="Helvetica" charset="0"/>
                <a:ea typeface="ＭＳ Ｐゴシック" charset="0"/>
              </a:rPr>
            </a:br>
            <a:r>
              <a:rPr lang="en-US" sz="1800" b="1" i="1" dirty="0" smtClean="0">
                <a:solidFill>
                  <a:srgbClr val="000090"/>
                </a:solidFill>
                <a:latin typeface="Noteworthy Light" charset="0"/>
                <a:ea typeface="ＭＳ Ｐゴシック" charset="0"/>
                <a:cs typeface="Noteworthy Light" charset="0"/>
              </a:rPr>
              <a:t>They </a:t>
            </a:r>
            <a:r>
              <a:rPr lang="en-US" sz="1800" b="1" i="1" dirty="0">
                <a:solidFill>
                  <a:srgbClr val="000090"/>
                </a:solidFill>
                <a:latin typeface="Noteworthy Light" charset="0"/>
                <a:ea typeface="ＭＳ Ｐゴシック" charset="0"/>
                <a:cs typeface="Noteworthy Light" charset="0"/>
              </a:rPr>
              <a:t>manage their Executive well</a:t>
            </a:r>
          </a:p>
        </p:txBody>
      </p:sp>
      <p:sp>
        <p:nvSpPr>
          <p:cNvPr id="19460" name="Rectangle 3"/>
          <p:cNvSpPr>
            <a:spLocks noGrp="1" noChangeArrowheads="1"/>
          </p:cNvSpPr>
          <p:nvPr>
            <p:ph type="body" idx="1"/>
          </p:nvPr>
        </p:nvSpPr>
        <p:spPr>
          <a:xfrm>
            <a:off x="228600" y="1520634"/>
            <a:ext cx="8686800" cy="5216801"/>
          </a:xfrm>
        </p:spPr>
        <p:txBody>
          <a:bodyPr>
            <a:normAutofit/>
          </a:bodyPr>
          <a:lstStyle/>
          <a:p>
            <a:pPr marL="0" indent="0" eaLnBrk="1" hangingPunct="1">
              <a:lnSpc>
                <a:spcPct val="120000"/>
              </a:lnSpc>
              <a:spcAft>
                <a:spcPts val="600"/>
              </a:spcAft>
              <a:buNone/>
              <a:tabLst>
                <a:tab pos="5026025" algn="l"/>
              </a:tabLst>
            </a:pPr>
            <a:r>
              <a:rPr lang="en-US" sz="1800" b="1" i="1" dirty="0" smtClean="0">
                <a:solidFill>
                  <a:srgbClr val="000090"/>
                </a:solidFill>
                <a:latin typeface="Noteworthy Light"/>
                <a:ea typeface="ＭＳ Ｐゴシック" charset="0"/>
                <a:cs typeface="Noteworthy Light"/>
              </a:rPr>
              <a:t>• They evaluate their Executive at set intervals</a:t>
            </a:r>
          </a:p>
          <a:p>
            <a:pPr marL="0" indent="0" eaLnBrk="1" hangingPunct="1">
              <a:lnSpc>
                <a:spcPct val="120000"/>
              </a:lnSpc>
              <a:spcAft>
                <a:spcPts val="600"/>
              </a:spcAft>
              <a:buNone/>
              <a:tabLst>
                <a:tab pos="5026025" algn="l"/>
              </a:tabLst>
            </a:pPr>
            <a:r>
              <a:rPr lang="en-US" sz="1800" b="1" i="1" dirty="0" smtClean="0">
                <a:solidFill>
                  <a:srgbClr val="000090"/>
                </a:solidFill>
                <a:latin typeface="Noteworthy Light"/>
                <a:ea typeface="ＭＳ Ｐゴシック" charset="0"/>
                <a:cs typeface="Noteworthy Light"/>
              </a:rPr>
              <a:t>• They evaluate their Executive as an Executive</a:t>
            </a:r>
          </a:p>
          <a:p>
            <a:pPr marL="0" indent="0" eaLnBrk="1" hangingPunct="1">
              <a:lnSpc>
                <a:spcPct val="120000"/>
              </a:lnSpc>
              <a:spcAft>
                <a:spcPts val="600"/>
              </a:spcAft>
              <a:buNone/>
              <a:tabLst>
                <a:tab pos="5026025" algn="l"/>
              </a:tabLst>
            </a:pPr>
            <a:r>
              <a:rPr lang="en-US" sz="1800" b="1" i="1" dirty="0" smtClean="0">
                <a:solidFill>
                  <a:srgbClr val="000090"/>
                </a:solidFill>
                <a:latin typeface="Noteworthy Light"/>
                <a:ea typeface="ＭＳ Ｐゴシック" charset="0"/>
                <a:cs typeface="Noteworthy Light"/>
              </a:rPr>
              <a:t>• They look at achievements and results, while expecting professional </a:t>
            </a:r>
            <a:r>
              <a:rPr lang="en-US" sz="1800" b="1" i="1" dirty="0" smtClean="0">
                <a:solidFill>
                  <a:srgbClr val="000090"/>
                </a:solidFill>
                <a:latin typeface="Noteworthy Light"/>
                <a:ea typeface="ＭＳ Ｐゴシック" charset="0"/>
                <a:cs typeface="Noteworthy Light"/>
              </a:rPr>
              <a:t>conduct</a:t>
            </a:r>
          </a:p>
          <a:p>
            <a:pPr marL="0" indent="0" eaLnBrk="1" hangingPunct="1">
              <a:lnSpc>
                <a:spcPct val="120000"/>
              </a:lnSpc>
              <a:spcAft>
                <a:spcPts val="600"/>
              </a:spcAft>
              <a:buNone/>
              <a:tabLst>
                <a:tab pos="5026025" algn="l"/>
              </a:tabLst>
            </a:pPr>
            <a:r>
              <a:rPr lang="en-US" sz="1800" b="1" i="1" dirty="0" smtClean="0">
                <a:solidFill>
                  <a:srgbClr val="000090"/>
                </a:solidFill>
                <a:latin typeface="Noteworthy Light"/>
                <a:ea typeface="ＭＳ Ｐゴシック" charset="0"/>
                <a:cs typeface="Noteworthy Light"/>
              </a:rPr>
              <a:t>• They model professional conduct</a:t>
            </a:r>
            <a:endParaRPr lang="en-US" sz="1800" b="1" i="1" dirty="0" smtClean="0">
              <a:solidFill>
                <a:srgbClr val="000090"/>
              </a:solidFill>
              <a:latin typeface="Noteworthy Light"/>
              <a:ea typeface="ＭＳ Ｐゴシック" charset="0"/>
              <a:cs typeface="Noteworthy Light"/>
            </a:endParaRPr>
          </a:p>
          <a:p>
            <a:pPr marL="0" indent="0">
              <a:lnSpc>
                <a:spcPct val="120000"/>
              </a:lnSpc>
              <a:spcAft>
                <a:spcPts val="600"/>
              </a:spcAft>
              <a:buNone/>
              <a:tabLst>
                <a:tab pos="5026025" algn="l"/>
              </a:tabLst>
            </a:pPr>
            <a:r>
              <a:rPr lang="en-US" sz="1800" b="1" i="1" dirty="0" smtClean="0">
                <a:solidFill>
                  <a:srgbClr val="000090"/>
                </a:solidFill>
                <a:latin typeface="Noteworthy Light"/>
                <a:ea typeface="ＭＳ Ｐゴシック" charset="0"/>
                <a:cs typeface="Noteworthy Light"/>
              </a:rPr>
              <a:t>• They clarify for </a:t>
            </a:r>
            <a:r>
              <a:rPr lang="en-US" sz="1800" b="1" i="1" dirty="0">
                <a:solidFill>
                  <a:srgbClr val="000090"/>
                </a:solidFill>
                <a:latin typeface="Noteworthy Light"/>
                <a:ea typeface="ＭＳ Ｐゴシック" charset="0"/>
                <a:cs typeface="Noteworthy Light"/>
              </a:rPr>
              <a:t>their </a:t>
            </a:r>
            <a:r>
              <a:rPr lang="en-US" sz="1800" b="1" i="1" dirty="0" smtClean="0">
                <a:solidFill>
                  <a:srgbClr val="000090"/>
                </a:solidFill>
                <a:latin typeface="Noteworthy Light"/>
                <a:ea typeface="ＭＳ Ｐゴシック" charset="0"/>
                <a:cs typeface="Noteworthy Light"/>
              </a:rPr>
              <a:t>executive collective </a:t>
            </a:r>
            <a:r>
              <a:rPr lang="en-US" sz="1800" b="1" i="1" dirty="0">
                <a:solidFill>
                  <a:srgbClr val="000090"/>
                </a:solidFill>
                <a:latin typeface="Noteworthy Light"/>
                <a:ea typeface="ＭＳ Ｐゴシック" charset="0"/>
                <a:cs typeface="Noteworthy Light"/>
              </a:rPr>
              <a:t>and clear </a:t>
            </a:r>
            <a:r>
              <a:rPr lang="en-US" sz="1800" b="1" i="1" dirty="0" smtClean="0">
                <a:solidFill>
                  <a:srgbClr val="000090"/>
                </a:solidFill>
                <a:latin typeface="Noteworthy Light"/>
                <a:ea typeface="ＭＳ Ｐゴシック" charset="0"/>
                <a:cs typeface="Noteworthy Light"/>
              </a:rPr>
              <a:t>direction and expectations of </a:t>
            </a:r>
            <a:r>
              <a:rPr lang="en-US" sz="1800" b="1" i="1" dirty="0">
                <a:solidFill>
                  <a:srgbClr val="000090"/>
                </a:solidFill>
                <a:latin typeface="Noteworthy Light"/>
                <a:ea typeface="ＭＳ Ｐゴシック" charset="0"/>
                <a:cs typeface="Noteworthy Light"/>
              </a:rPr>
              <a:t>WHAT needs to be done/</a:t>
            </a:r>
            <a:r>
              <a:rPr lang="en-US" sz="1800" b="1" i="1" dirty="0" smtClean="0">
                <a:solidFill>
                  <a:srgbClr val="000090"/>
                </a:solidFill>
                <a:latin typeface="Noteworthy Light"/>
                <a:ea typeface="ＭＳ Ｐゴシック" charset="0"/>
                <a:cs typeface="Noteworthy Light"/>
              </a:rPr>
              <a:t>achieved by WHEN</a:t>
            </a:r>
            <a:r>
              <a:rPr lang="mr-IN" sz="1800" b="1" i="1" dirty="0" smtClean="0">
                <a:solidFill>
                  <a:srgbClr val="000090"/>
                </a:solidFill>
                <a:latin typeface="Noteworthy Light"/>
                <a:ea typeface="ＭＳ Ｐゴシック" charset="0"/>
                <a:cs typeface="Noteworthy Light"/>
              </a:rPr>
              <a:t>…</a:t>
            </a:r>
            <a:r>
              <a:rPr lang="en-US" sz="1800" b="1" i="1" dirty="0" smtClean="0">
                <a:solidFill>
                  <a:srgbClr val="000090"/>
                </a:solidFill>
                <a:latin typeface="Noteworthy Light"/>
                <a:ea typeface="ＭＳ Ｐゴシック" charset="0"/>
                <a:cs typeface="Noteworthy Light"/>
              </a:rPr>
              <a:t>nor HOW</a:t>
            </a:r>
          </a:p>
          <a:p>
            <a:pPr marL="0" indent="0">
              <a:lnSpc>
                <a:spcPct val="120000"/>
              </a:lnSpc>
              <a:spcAft>
                <a:spcPts val="600"/>
              </a:spcAft>
              <a:buNone/>
              <a:tabLst>
                <a:tab pos="5026025" algn="l"/>
              </a:tabLst>
            </a:pPr>
            <a:r>
              <a:rPr lang="en-US" sz="1800" b="1" i="1" dirty="0" smtClean="0">
                <a:solidFill>
                  <a:srgbClr val="000090"/>
                </a:solidFill>
                <a:latin typeface="Noteworthy Light"/>
                <a:ea typeface="ＭＳ Ｐゴシック" charset="0"/>
                <a:cs typeface="Noteworthy Light"/>
              </a:rPr>
              <a:t> • They do not focus so closely </a:t>
            </a:r>
            <a:r>
              <a:rPr lang="en-US" sz="1800" b="1" i="1" dirty="0">
                <a:solidFill>
                  <a:srgbClr val="000090"/>
                </a:solidFill>
                <a:latin typeface="Noteworthy Light"/>
                <a:ea typeface="ＭＳ Ｐゴシック" charset="0"/>
                <a:cs typeface="Noteworthy Light"/>
              </a:rPr>
              <a:t>at </a:t>
            </a:r>
            <a:r>
              <a:rPr lang="en-US" sz="1800" b="1" i="1" u="sng" dirty="0">
                <a:solidFill>
                  <a:srgbClr val="000090"/>
                </a:solidFill>
                <a:latin typeface="Noteworthy Light"/>
                <a:ea typeface="ＭＳ Ｐゴシック" charset="0"/>
                <a:cs typeface="Noteworthy Light"/>
              </a:rPr>
              <a:t>HOW</a:t>
            </a:r>
            <a:r>
              <a:rPr lang="en-US" sz="1800" b="1" i="1" dirty="0">
                <a:solidFill>
                  <a:srgbClr val="000090"/>
                </a:solidFill>
                <a:latin typeface="Noteworthy Light"/>
                <a:ea typeface="ＭＳ Ｐゴシック" charset="0"/>
                <a:cs typeface="Noteworthy Light"/>
              </a:rPr>
              <a:t>  things are being done or the activities of the CEO</a:t>
            </a:r>
          </a:p>
          <a:p>
            <a:pPr marL="0" indent="0" eaLnBrk="1" hangingPunct="1">
              <a:lnSpc>
                <a:spcPct val="120000"/>
              </a:lnSpc>
              <a:spcAft>
                <a:spcPts val="600"/>
              </a:spcAft>
              <a:buNone/>
              <a:tabLst>
                <a:tab pos="5026025" algn="l"/>
              </a:tabLst>
            </a:pPr>
            <a:r>
              <a:rPr lang="en-US" sz="1800" b="1" i="1" dirty="0" smtClean="0">
                <a:solidFill>
                  <a:srgbClr val="000090"/>
                </a:solidFill>
                <a:latin typeface="Noteworthy Light"/>
                <a:ea typeface="ＭＳ Ｐゴシック" charset="0"/>
                <a:cs typeface="Noteworthy Light"/>
              </a:rPr>
              <a:t>• They develop </a:t>
            </a:r>
            <a:r>
              <a:rPr lang="en-US" sz="1800" b="1" i="1" dirty="0">
                <a:solidFill>
                  <a:srgbClr val="000090"/>
                </a:solidFill>
                <a:latin typeface="Noteworthy Light"/>
                <a:ea typeface="ＭＳ Ｐゴシック" charset="0"/>
                <a:cs typeface="Noteworthy Light"/>
              </a:rPr>
              <a:t>clear goals and objectives for your Executive that link with the overall direction is the art of this process, including resource/asset </a:t>
            </a:r>
            <a:r>
              <a:rPr lang="en-US" sz="1800" b="1" i="1" dirty="0" smtClean="0">
                <a:solidFill>
                  <a:srgbClr val="000090"/>
                </a:solidFill>
                <a:latin typeface="Noteworthy Light"/>
                <a:ea typeface="ＭＳ Ｐゴシック" charset="0"/>
                <a:cs typeface="Noteworthy Light"/>
              </a:rPr>
              <a:t>management…</a:t>
            </a:r>
            <a:endParaRPr lang="en-US" sz="1800" b="1" i="1" dirty="0">
              <a:solidFill>
                <a:srgbClr val="000090"/>
              </a:solidFill>
              <a:latin typeface="Noteworthy Light"/>
              <a:ea typeface="ＭＳ Ｐゴシック" charset="0"/>
              <a:cs typeface="Noteworthy Light"/>
            </a:endParaRPr>
          </a:p>
          <a:p>
            <a:pPr marL="0" indent="0" algn="ctr" eaLnBrk="1" hangingPunct="1">
              <a:lnSpc>
                <a:spcPct val="140000"/>
              </a:lnSpc>
              <a:spcAft>
                <a:spcPts val="600"/>
              </a:spcAft>
              <a:buNone/>
              <a:tabLst>
                <a:tab pos="5026025" algn="l"/>
              </a:tabLst>
            </a:pPr>
            <a:r>
              <a:rPr lang="en-US" sz="2000" b="1" i="1" dirty="0" smtClean="0">
                <a:solidFill>
                  <a:srgbClr val="000090"/>
                </a:solidFill>
                <a:latin typeface="Noteworthy Light"/>
                <a:ea typeface="ＭＳ Ｐゴシック" charset="0"/>
                <a:cs typeface="Noteworthy Light"/>
              </a:rPr>
              <a:t>Book </a:t>
            </a:r>
            <a:r>
              <a:rPr lang="mr-IN" sz="2000" b="1" i="1" dirty="0" smtClean="0">
                <a:solidFill>
                  <a:srgbClr val="000090"/>
                </a:solidFill>
                <a:latin typeface="Noteworthy Light"/>
                <a:ea typeface="ＭＳ Ｐゴシック" charset="0"/>
                <a:cs typeface="Noteworthy Light"/>
              </a:rPr>
              <a:t>–</a:t>
            </a:r>
            <a:r>
              <a:rPr lang="en-US" sz="2000" b="1" i="1" dirty="0" smtClean="0">
                <a:solidFill>
                  <a:srgbClr val="000090"/>
                </a:solidFill>
                <a:latin typeface="Noteworthy Light"/>
                <a:ea typeface="ＭＳ Ｐゴシック" charset="0"/>
                <a:cs typeface="Noteworthy Light"/>
              </a:rPr>
              <a:t> Chapters  #7, #17, #19, #35, #45, and #47.</a:t>
            </a:r>
            <a:endParaRPr lang="en-US" sz="2000" b="1" i="1" dirty="0">
              <a:solidFill>
                <a:srgbClr val="000090"/>
              </a:solidFill>
              <a:latin typeface="Noteworthy Light"/>
              <a:ea typeface="ＭＳ Ｐゴシック" charset="0"/>
              <a:cs typeface="Noteworthy Light"/>
            </a:endParaRPr>
          </a:p>
          <a:p>
            <a:pPr marL="0" indent="0">
              <a:lnSpc>
                <a:spcPct val="120000"/>
              </a:lnSpc>
              <a:buNone/>
            </a:pPr>
            <a:endParaRPr lang="en-US" sz="2000" b="1" i="1" dirty="0" smtClean="0">
              <a:solidFill>
                <a:srgbClr val="000090"/>
              </a:solidFill>
              <a:latin typeface="Noteworthy Light" charset="0"/>
              <a:ea typeface="ＭＳ Ｐゴシック" charset="0"/>
              <a:cs typeface="Noteworthy Light" charset="0"/>
            </a:endParaRPr>
          </a:p>
        </p:txBody>
      </p:sp>
    </p:spTree>
    <p:extLst>
      <p:ext uri="{BB962C8B-B14F-4D97-AF65-F5344CB8AC3E}">
        <p14:creationId xmlns:p14="http://schemas.microsoft.com/office/powerpoint/2010/main" val="34056199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6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6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46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6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46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B3EAA939-D1AB-4644-A6F3-2897C4BD414B}" type="slidenum">
              <a:rPr lang="en-US" sz="1400">
                <a:latin typeface="Helvetica" charset="0"/>
              </a:rPr>
              <a:pPr>
                <a:defRPr/>
              </a:pPr>
              <a:t>6</a:t>
            </a:fld>
            <a:endParaRPr lang="en-US" sz="1400" dirty="0">
              <a:latin typeface="Helvetica" charset="0"/>
            </a:endParaRPr>
          </a:p>
        </p:txBody>
      </p:sp>
      <p:grpSp>
        <p:nvGrpSpPr>
          <p:cNvPr id="32770" name="Group 2"/>
          <p:cNvGrpSpPr>
            <a:grpSpLocks/>
          </p:cNvGrpSpPr>
          <p:nvPr/>
        </p:nvGrpSpPr>
        <p:grpSpPr bwMode="auto">
          <a:xfrm>
            <a:off x="2779713" y="2619375"/>
            <a:ext cx="5254625" cy="3643313"/>
            <a:chOff x="1680" y="1872"/>
            <a:chExt cx="3310" cy="2295"/>
          </a:xfrm>
        </p:grpSpPr>
        <p:sp>
          <p:nvSpPr>
            <p:cNvPr id="32790" name="Oval 3"/>
            <p:cNvSpPr>
              <a:spLocks noChangeArrowheads="1"/>
            </p:cNvSpPr>
            <p:nvPr/>
          </p:nvSpPr>
          <p:spPr bwMode="auto">
            <a:xfrm>
              <a:off x="1680" y="1872"/>
              <a:ext cx="2978" cy="2083"/>
            </a:xfrm>
            <a:prstGeom prst="ellipse">
              <a:avLst/>
            </a:prstGeom>
            <a:solidFill>
              <a:srgbClr val="FFFF00"/>
            </a:solidFill>
            <a:ln w="9525">
              <a:solidFill>
                <a:schemeClr val="tx1"/>
              </a:solidFill>
              <a:round/>
              <a:headEnd/>
              <a:tailEnd/>
            </a:ln>
          </p:spPr>
          <p:txBody>
            <a:bodyPr wrap="none" anchor="ctr"/>
            <a:lstStyle/>
            <a:p>
              <a:pPr algn="ctr" eaLnBrk="1" hangingPunct="1"/>
              <a:endParaRPr lang="en-US" sz="1800" b="1" dirty="0">
                <a:solidFill>
                  <a:schemeClr val="bg1"/>
                </a:solidFill>
                <a:latin typeface="Arial" charset="0"/>
              </a:endParaRPr>
            </a:p>
          </p:txBody>
        </p:sp>
        <p:sp>
          <p:nvSpPr>
            <p:cNvPr id="36888" name="Text Box 4"/>
            <p:cNvSpPr txBox="1">
              <a:spLocks noChangeArrowheads="1"/>
            </p:cNvSpPr>
            <p:nvPr/>
          </p:nvSpPr>
          <p:spPr bwMode="auto">
            <a:xfrm>
              <a:off x="2425" y="2766"/>
              <a:ext cx="1237" cy="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eaLnBrk="1" hangingPunct="1">
                <a:defRPr/>
              </a:pPr>
              <a:r>
                <a:rPr lang="en-US" sz="1800" b="1" dirty="0" smtClean="0">
                  <a:solidFill>
                    <a:schemeClr val="tx2">
                      <a:lumMod val="25000"/>
                    </a:schemeClr>
                  </a:solidFill>
                  <a:latin typeface="FrnkGothITC Bk BT" charset="0"/>
                </a:rPr>
                <a:t>Strategies</a:t>
              </a:r>
              <a:br>
                <a:rPr lang="en-US" sz="1800" b="1" dirty="0" smtClean="0">
                  <a:solidFill>
                    <a:schemeClr val="tx2">
                      <a:lumMod val="25000"/>
                    </a:schemeClr>
                  </a:solidFill>
                  <a:latin typeface="FrnkGothITC Bk BT" charset="0"/>
                </a:rPr>
              </a:br>
              <a:r>
                <a:rPr lang="en-US" sz="1800" b="1" dirty="0" smtClean="0">
                  <a:solidFill>
                    <a:schemeClr val="tx2">
                      <a:lumMod val="25000"/>
                    </a:schemeClr>
                  </a:solidFill>
                  <a:latin typeface="FrnkGothITC Bk BT" charset="0"/>
                </a:rPr>
                <a:t>    Tactics</a:t>
              </a:r>
              <a:br>
                <a:rPr lang="en-US" sz="1800" b="1" dirty="0" smtClean="0">
                  <a:solidFill>
                    <a:schemeClr val="tx2">
                      <a:lumMod val="25000"/>
                    </a:schemeClr>
                  </a:solidFill>
                  <a:latin typeface="FrnkGothITC Bk BT" charset="0"/>
                </a:rPr>
              </a:br>
              <a:r>
                <a:rPr lang="en-US" sz="1800" b="1" dirty="0" smtClean="0">
                  <a:solidFill>
                    <a:schemeClr val="tx2">
                      <a:lumMod val="25000"/>
                    </a:schemeClr>
                  </a:solidFill>
                  <a:latin typeface="FrnkGothITC Bk BT" charset="0"/>
                </a:rPr>
                <a:t>        Techniques</a:t>
              </a:r>
            </a:p>
            <a:p>
              <a:pPr eaLnBrk="1" hangingPunct="1">
                <a:defRPr/>
              </a:pPr>
              <a:r>
                <a:rPr lang="en-US" sz="1800" b="1" dirty="0" smtClean="0">
                  <a:solidFill>
                    <a:schemeClr val="tx2">
                      <a:lumMod val="25000"/>
                    </a:schemeClr>
                  </a:solidFill>
                  <a:latin typeface="FrnkGothITC Bk BT" charset="0"/>
                </a:rPr>
                <a:t>	   Methods</a:t>
              </a:r>
            </a:p>
            <a:p>
              <a:pPr eaLnBrk="1" hangingPunct="1">
                <a:defRPr/>
              </a:pPr>
              <a:r>
                <a:rPr lang="en-US" sz="1800" b="1" dirty="0" smtClean="0">
                  <a:solidFill>
                    <a:schemeClr val="bg1"/>
                  </a:solidFill>
                  <a:latin typeface="FrnkGothITC Bk BT" charset="0"/>
                </a:rPr>
                <a:t>	    </a:t>
              </a:r>
              <a:r>
                <a:rPr lang="en-US" sz="2000" b="1" dirty="0" smtClean="0">
                  <a:solidFill>
                    <a:srgbClr val="000000"/>
                  </a:solidFill>
                  <a:latin typeface="FrnkGothITC Bk BT" charset="0"/>
                </a:rPr>
                <a:t>MEANS</a:t>
              </a:r>
              <a:endParaRPr lang="en-US" sz="1800" b="1" dirty="0" smtClean="0">
                <a:solidFill>
                  <a:srgbClr val="000000"/>
                </a:solidFill>
                <a:latin typeface="Arial" charset="0"/>
              </a:endParaRPr>
            </a:p>
          </p:txBody>
        </p:sp>
        <p:sp>
          <p:nvSpPr>
            <p:cNvPr id="32792" name="WordArt 5"/>
            <p:cNvSpPr>
              <a:spLocks noChangeArrowheads="1" noChangeShapeType="1" noTextEdit="1"/>
            </p:cNvSpPr>
            <p:nvPr/>
          </p:nvSpPr>
          <p:spPr bwMode="auto">
            <a:xfrm>
              <a:off x="3622" y="3683"/>
              <a:ext cx="1368" cy="484"/>
            </a:xfrm>
            <a:prstGeom prst="rect">
              <a:avLst/>
            </a:prstGeom>
          </p:spPr>
          <p:txBody>
            <a:bodyPr wrap="none" fromWordArt="1">
              <a:prstTxWarp prst="textSlantUp">
                <a:avLst>
                  <a:gd name="adj" fmla="val 55556"/>
                </a:avLst>
              </a:prstTxWarp>
            </a:bodyPr>
            <a:lstStyle/>
            <a:p>
              <a:pPr algn="ctr"/>
              <a:r>
                <a:rPr lang="en-US" sz="2000" kern="10" dirty="0">
                  <a:ln w="9525">
                    <a:solidFill>
                      <a:srgbClr val="008000"/>
                    </a:solidFill>
                    <a:round/>
                    <a:headEnd/>
                    <a:tailEnd/>
                  </a:ln>
                  <a:solidFill>
                    <a:srgbClr val="171717"/>
                  </a:solidFill>
                  <a:latin typeface="Arial Black"/>
                  <a:ea typeface="Arial Black"/>
                  <a:cs typeface="Arial Black"/>
                </a:rPr>
                <a:t>Skill Driven</a:t>
              </a:r>
            </a:p>
          </p:txBody>
        </p:sp>
      </p:grpSp>
      <p:grpSp>
        <p:nvGrpSpPr>
          <p:cNvPr id="32771" name="Group 6"/>
          <p:cNvGrpSpPr>
            <a:grpSpLocks/>
          </p:cNvGrpSpPr>
          <p:nvPr/>
        </p:nvGrpSpPr>
        <p:grpSpPr bwMode="auto">
          <a:xfrm>
            <a:off x="833438" y="5295900"/>
            <a:ext cx="3003550" cy="641350"/>
            <a:chOff x="672" y="3552"/>
            <a:chExt cx="1892" cy="404"/>
          </a:xfrm>
        </p:grpSpPr>
        <p:sp>
          <p:nvSpPr>
            <p:cNvPr id="32788" name="Line 7"/>
            <p:cNvSpPr>
              <a:spLocks noChangeShapeType="1"/>
            </p:cNvSpPr>
            <p:nvPr/>
          </p:nvSpPr>
          <p:spPr bwMode="auto">
            <a:xfrm>
              <a:off x="2112" y="3792"/>
              <a:ext cx="452" cy="0"/>
            </a:xfrm>
            <a:prstGeom prst="line">
              <a:avLst/>
            </a:prstGeom>
            <a:noFill/>
            <a:ln w="1587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89" name="Text Box 8"/>
            <p:cNvSpPr txBox="1">
              <a:spLocks noChangeArrowheads="1"/>
            </p:cNvSpPr>
            <p:nvPr/>
          </p:nvSpPr>
          <p:spPr bwMode="auto">
            <a:xfrm>
              <a:off x="672" y="3552"/>
              <a:ext cx="117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eaLnBrk="1" hangingPunct="1"/>
              <a:r>
                <a:rPr lang="en-US" sz="1800" b="1" dirty="0">
                  <a:latin typeface="FrnkGothITC Bk BT" charset="0"/>
                </a:rPr>
                <a:t>Administration </a:t>
              </a:r>
            </a:p>
            <a:p>
              <a:pPr eaLnBrk="1" hangingPunct="1"/>
              <a:r>
                <a:rPr lang="en-US" sz="1800" b="1" dirty="0">
                  <a:latin typeface="FrnkGothITC Bk BT" charset="0"/>
                </a:rPr>
                <a:t>and Staff</a:t>
              </a:r>
              <a:endParaRPr lang="en-US" sz="1400" b="1" dirty="0">
                <a:latin typeface="Arial" charset="0"/>
              </a:endParaRPr>
            </a:p>
          </p:txBody>
        </p:sp>
      </p:grpSp>
      <p:grpSp>
        <p:nvGrpSpPr>
          <p:cNvPr id="32772" name="Group 9"/>
          <p:cNvGrpSpPr>
            <a:grpSpLocks/>
          </p:cNvGrpSpPr>
          <p:nvPr/>
        </p:nvGrpSpPr>
        <p:grpSpPr bwMode="auto">
          <a:xfrm>
            <a:off x="838200" y="152400"/>
            <a:ext cx="4548188" cy="3962400"/>
            <a:chOff x="912" y="288"/>
            <a:chExt cx="2865" cy="2496"/>
          </a:xfrm>
        </p:grpSpPr>
        <p:sp>
          <p:nvSpPr>
            <p:cNvPr id="32785" name="Oval 10"/>
            <p:cNvSpPr>
              <a:spLocks noChangeArrowheads="1"/>
            </p:cNvSpPr>
            <p:nvPr/>
          </p:nvSpPr>
          <p:spPr bwMode="auto">
            <a:xfrm>
              <a:off x="912" y="624"/>
              <a:ext cx="2865" cy="2160"/>
            </a:xfrm>
            <a:prstGeom prst="ellipse">
              <a:avLst/>
            </a:prstGeom>
            <a:solidFill>
              <a:srgbClr val="FF0000">
                <a:alpha val="50195"/>
              </a:srgbClr>
            </a:solidFill>
            <a:ln w="9525">
              <a:solidFill>
                <a:schemeClr val="tx1"/>
              </a:solidFill>
              <a:round/>
              <a:headEnd/>
              <a:tailEnd/>
            </a:ln>
          </p:spPr>
          <p:txBody>
            <a:bodyPr wrap="none" anchor="ctr"/>
            <a:lstStyle/>
            <a:p>
              <a:pPr algn="ctr" eaLnBrk="1" hangingPunct="1"/>
              <a:endParaRPr lang="en-US" sz="1800" b="1" dirty="0">
                <a:solidFill>
                  <a:schemeClr val="bg1"/>
                </a:solidFill>
                <a:latin typeface="Arial" charset="0"/>
              </a:endParaRPr>
            </a:p>
          </p:txBody>
        </p:sp>
        <p:sp>
          <p:nvSpPr>
            <p:cNvPr id="32786" name="Text Box 11"/>
            <p:cNvSpPr txBox="1">
              <a:spLocks noChangeArrowheads="1"/>
            </p:cNvSpPr>
            <p:nvPr/>
          </p:nvSpPr>
          <p:spPr bwMode="auto">
            <a:xfrm>
              <a:off x="1344" y="1008"/>
              <a:ext cx="1773" cy="1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eaLnBrk="1" hangingPunct="1"/>
              <a:r>
                <a:rPr lang="en-US" sz="1800" b="1" dirty="0">
                  <a:latin typeface="FrnkGothITC Bk BT" charset="0"/>
                </a:rPr>
                <a:t>Beliefs</a:t>
              </a:r>
            </a:p>
            <a:p>
              <a:pPr eaLnBrk="1" hangingPunct="1"/>
              <a:r>
                <a:rPr lang="en-US" sz="1800" b="1" dirty="0">
                  <a:latin typeface="FrnkGothITC Bk BT" charset="0"/>
                </a:rPr>
                <a:t>   Vision</a:t>
              </a:r>
            </a:p>
            <a:p>
              <a:pPr eaLnBrk="1" hangingPunct="1"/>
              <a:r>
                <a:rPr lang="en-US" sz="1800" b="1" dirty="0">
                  <a:latin typeface="FrnkGothITC Bk BT" charset="0"/>
                </a:rPr>
                <a:t>       Priorities</a:t>
              </a:r>
            </a:p>
            <a:p>
              <a:pPr eaLnBrk="1" hangingPunct="1"/>
              <a:r>
                <a:rPr lang="en-US" sz="1800" b="1" dirty="0">
                  <a:latin typeface="FrnkGothITC Bk BT" charset="0"/>
                </a:rPr>
                <a:t>           Policies</a:t>
              </a:r>
            </a:p>
            <a:p>
              <a:pPr eaLnBrk="1" hangingPunct="1"/>
              <a:r>
                <a:rPr lang="en-US" sz="1800" b="1" dirty="0">
                  <a:latin typeface="FrnkGothITC Bk BT" charset="0"/>
                </a:rPr>
                <a:t>	</a:t>
              </a:r>
              <a:r>
                <a:rPr lang="en-US" sz="1800" b="1" dirty="0" smtClean="0">
                  <a:latin typeface="FrnkGothITC Bk BT" charset="0"/>
                </a:rPr>
                <a:t>      Labor </a:t>
              </a:r>
              <a:r>
                <a:rPr lang="en-US" sz="1800" b="1" dirty="0">
                  <a:latin typeface="FrnkGothITC Bk BT" charset="0"/>
                </a:rPr>
                <a:t>Contracts</a:t>
              </a:r>
            </a:p>
            <a:p>
              <a:pPr eaLnBrk="1" hangingPunct="1"/>
              <a:r>
                <a:rPr lang="en-US" sz="1800" b="1" dirty="0">
                  <a:latin typeface="FrnkGothITC Bk BT" charset="0"/>
                </a:rPr>
                <a:t>	      </a:t>
              </a:r>
              <a:r>
                <a:rPr lang="en-US" sz="1800" b="1" dirty="0" smtClean="0">
                  <a:latin typeface="FrnkGothITC Bk BT" charset="0"/>
                </a:rPr>
                <a:t>  </a:t>
              </a:r>
              <a:r>
                <a:rPr lang="en-US" sz="2000" b="1" dirty="0" smtClean="0">
                  <a:solidFill>
                    <a:srgbClr val="171717"/>
                  </a:solidFill>
                  <a:latin typeface="FrnkGothITC Bk BT" charset="0"/>
                </a:rPr>
                <a:t>ENDS</a:t>
              </a:r>
              <a:endParaRPr lang="en-US" sz="1800" b="1" dirty="0">
                <a:solidFill>
                  <a:srgbClr val="171717"/>
                </a:solidFill>
                <a:latin typeface="Arial" charset="0"/>
              </a:endParaRPr>
            </a:p>
          </p:txBody>
        </p:sp>
        <p:sp>
          <p:nvSpPr>
            <p:cNvPr id="32787" name="WordArt 12"/>
            <p:cNvSpPr>
              <a:spLocks noChangeArrowheads="1" noChangeShapeType="1" noTextEdit="1"/>
            </p:cNvSpPr>
            <p:nvPr/>
          </p:nvSpPr>
          <p:spPr bwMode="auto">
            <a:xfrm>
              <a:off x="1296" y="288"/>
              <a:ext cx="960" cy="579"/>
            </a:xfrm>
            <a:prstGeom prst="rect">
              <a:avLst/>
            </a:prstGeom>
          </p:spPr>
          <p:txBody>
            <a:bodyPr wrap="none" fromWordArt="1">
              <a:prstTxWarp prst="textSlantUp">
                <a:avLst>
                  <a:gd name="adj" fmla="val 55556"/>
                </a:avLst>
              </a:prstTxWarp>
            </a:bodyPr>
            <a:lstStyle/>
            <a:p>
              <a:pPr algn="ctr"/>
              <a:r>
                <a:rPr lang="en-US" sz="2000" kern="10" dirty="0">
                  <a:ln w="9525">
                    <a:solidFill>
                      <a:srgbClr val="008000"/>
                    </a:solidFill>
                    <a:round/>
                    <a:headEnd/>
                    <a:tailEnd/>
                  </a:ln>
                  <a:solidFill>
                    <a:srgbClr val="171717"/>
                  </a:solidFill>
                  <a:latin typeface="Arial Black"/>
                  <a:ea typeface="Arial Black"/>
                  <a:cs typeface="Arial Black"/>
                </a:rPr>
                <a:t>Value Driven</a:t>
              </a:r>
            </a:p>
          </p:txBody>
        </p:sp>
      </p:grpSp>
      <p:grpSp>
        <p:nvGrpSpPr>
          <p:cNvPr id="32773" name="Group 13"/>
          <p:cNvGrpSpPr>
            <a:grpSpLocks/>
          </p:cNvGrpSpPr>
          <p:nvPr/>
        </p:nvGrpSpPr>
        <p:grpSpPr bwMode="auto">
          <a:xfrm>
            <a:off x="5407025" y="1758950"/>
            <a:ext cx="2244725" cy="663575"/>
            <a:chOff x="3406" y="767"/>
            <a:chExt cx="1414" cy="418"/>
          </a:xfrm>
        </p:grpSpPr>
        <p:sp>
          <p:nvSpPr>
            <p:cNvPr id="32783" name="Line 14"/>
            <p:cNvSpPr>
              <a:spLocks noChangeShapeType="1"/>
            </p:cNvSpPr>
            <p:nvPr/>
          </p:nvSpPr>
          <p:spPr bwMode="auto">
            <a:xfrm>
              <a:off x="3406" y="1056"/>
              <a:ext cx="388" cy="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2784" name="Text Box 15"/>
            <p:cNvSpPr txBox="1">
              <a:spLocks noChangeArrowheads="1"/>
            </p:cNvSpPr>
            <p:nvPr/>
          </p:nvSpPr>
          <p:spPr bwMode="auto">
            <a:xfrm>
              <a:off x="3814" y="767"/>
              <a:ext cx="1006" cy="41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eaLnBrk="1" hangingPunct="1"/>
              <a:r>
                <a:rPr lang="en-US" sz="1800" b="1" dirty="0">
                  <a:latin typeface="Century Gothic" charset="0"/>
                </a:rPr>
                <a:t>Governance</a:t>
              </a:r>
              <a:br>
                <a:rPr lang="en-US" sz="1800" b="1" dirty="0">
                  <a:latin typeface="Century Gothic" charset="0"/>
                </a:rPr>
              </a:br>
              <a:r>
                <a:rPr lang="en-US" sz="1800" b="1" dirty="0">
                  <a:latin typeface="Century Gothic" charset="0"/>
                </a:rPr>
                <a:t>Team</a:t>
              </a:r>
              <a:endParaRPr lang="en-US" sz="1400" dirty="0">
                <a:latin typeface="Century Gothic" charset="0"/>
              </a:endParaRPr>
            </a:p>
          </p:txBody>
        </p:sp>
      </p:grpSp>
      <p:grpSp>
        <p:nvGrpSpPr>
          <p:cNvPr id="32774" name="Group 16"/>
          <p:cNvGrpSpPr>
            <a:grpSpLocks/>
          </p:cNvGrpSpPr>
          <p:nvPr/>
        </p:nvGrpSpPr>
        <p:grpSpPr bwMode="auto">
          <a:xfrm>
            <a:off x="228600" y="1828800"/>
            <a:ext cx="533400" cy="4191000"/>
            <a:chOff x="238" y="816"/>
            <a:chExt cx="336" cy="2640"/>
          </a:xfrm>
        </p:grpSpPr>
        <p:sp>
          <p:nvSpPr>
            <p:cNvPr id="32781" name="Line 17"/>
            <p:cNvSpPr>
              <a:spLocks noChangeShapeType="1"/>
            </p:cNvSpPr>
            <p:nvPr/>
          </p:nvSpPr>
          <p:spPr bwMode="auto">
            <a:xfrm>
              <a:off x="574" y="816"/>
              <a:ext cx="0" cy="2640"/>
            </a:xfrm>
            <a:prstGeom prst="line">
              <a:avLst/>
            </a:prstGeom>
            <a:noFill/>
            <a:ln w="5080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en-US" dirty="0"/>
            </a:p>
          </p:txBody>
        </p:sp>
        <p:sp>
          <p:nvSpPr>
            <p:cNvPr id="32782" name="Text Box 18"/>
            <p:cNvSpPr txBox="1">
              <a:spLocks noChangeArrowheads="1"/>
            </p:cNvSpPr>
            <p:nvPr/>
          </p:nvSpPr>
          <p:spPr bwMode="auto">
            <a:xfrm rot="10789451">
              <a:off x="238" y="2049"/>
              <a:ext cx="314" cy="45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eaLnBrk="1" hangingPunct="1"/>
              <a:r>
                <a:rPr lang="en-US" sz="2000" b="1" dirty="0">
                  <a:latin typeface="FrnkGothITC Bk BT" charset="0"/>
                </a:rPr>
                <a:t>What</a:t>
              </a:r>
              <a:endParaRPr lang="en-US" sz="2000" dirty="0">
                <a:latin typeface="Arial" charset="0"/>
              </a:endParaRPr>
            </a:p>
          </p:txBody>
        </p:sp>
      </p:grpSp>
      <p:grpSp>
        <p:nvGrpSpPr>
          <p:cNvPr id="32775" name="Group 19"/>
          <p:cNvGrpSpPr>
            <a:grpSpLocks/>
          </p:cNvGrpSpPr>
          <p:nvPr/>
        </p:nvGrpSpPr>
        <p:grpSpPr bwMode="auto">
          <a:xfrm>
            <a:off x="8458200" y="1760538"/>
            <a:ext cx="685800" cy="4343400"/>
            <a:chOff x="5326" y="816"/>
            <a:chExt cx="432" cy="2736"/>
          </a:xfrm>
        </p:grpSpPr>
        <p:sp>
          <p:nvSpPr>
            <p:cNvPr id="32779" name="Line 20"/>
            <p:cNvSpPr>
              <a:spLocks noChangeShapeType="1"/>
            </p:cNvSpPr>
            <p:nvPr/>
          </p:nvSpPr>
          <p:spPr bwMode="auto">
            <a:xfrm flipV="1">
              <a:off x="5326" y="816"/>
              <a:ext cx="0" cy="2736"/>
            </a:xfrm>
            <a:prstGeom prst="line">
              <a:avLst/>
            </a:prstGeom>
            <a:noFill/>
            <a:ln w="5080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en-US" dirty="0"/>
            </a:p>
          </p:txBody>
        </p:sp>
        <p:sp>
          <p:nvSpPr>
            <p:cNvPr id="32780" name="Text Box 21"/>
            <p:cNvSpPr txBox="1">
              <a:spLocks noChangeArrowheads="1"/>
            </p:cNvSpPr>
            <p:nvPr/>
          </p:nvSpPr>
          <p:spPr bwMode="auto">
            <a:xfrm rot="-10549">
              <a:off x="5444" y="1968"/>
              <a:ext cx="314" cy="4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eaLnBrk="1" hangingPunct="1"/>
              <a:r>
                <a:rPr lang="en-US" sz="2000" b="1" dirty="0">
                  <a:latin typeface="FrnkGothITC Bk BT" charset="0"/>
                </a:rPr>
                <a:t>How</a:t>
              </a:r>
              <a:endParaRPr lang="en-US" sz="2000" b="1" dirty="0">
                <a:latin typeface="Arial" charset="0"/>
              </a:endParaRPr>
            </a:p>
          </p:txBody>
        </p:sp>
      </p:grpSp>
      <p:sp>
        <p:nvSpPr>
          <p:cNvPr id="32776" name="Rectangle 22"/>
          <p:cNvSpPr>
            <a:spLocks noChangeArrowheads="1"/>
          </p:cNvSpPr>
          <p:nvPr/>
        </p:nvSpPr>
        <p:spPr bwMode="auto">
          <a:xfrm>
            <a:off x="0" y="37465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eaLnBrk="1" hangingPunct="1"/>
            <a:r>
              <a:rPr lang="en-US" b="1" dirty="0">
                <a:latin typeface="Century Gothic" charset="0"/>
              </a:rPr>
              <a:t>Understanding Roles</a:t>
            </a:r>
            <a:endParaRPr lang="en-US" sz="3600" b="1" dirty="0">
              <a:solidFill>
                <a:srgbClr val="008000"/>
              </a:solidFill>
              <a:latin typeface="Century Gothic" charset="0"/>
            </a:endParaRPr>
          </a:p>
        </p:txBody>
      </p:sp>
      <p:sp>
        <p:nvSpPr>
          <p:cNvPr id="140311" name="Rectangle 23"/>
          <p:cNvSpPr>
            <a:spLocks noChangeArrowheads="1"/>
          </p:cNvSpPr>
          <p:nvPr/>
        </p:nvSpPr>
        <p:spPr bwMode="auto">
          <a:xfrm rot="-1816209">
            <a:off x="3343275" y="2798763"/>
            <a:ext cx="2209800" cy="915987"/>
          </a:xfrm>
          <a:prstGeom prst="rect">
            <a:avLst/>
          </a:prstGeom>
          <a:noFill/>
          <a:ln w="9525">
            <a:noFill/>
            <a:miter lim="800000"/>
            <a:headEnd/>
            <a:tailEnd/>
          </a:ln>
          <a:effectLst/>
        </p:spPr>
        <p:txBody>
          <a:bodyPr>
            <a:spAutoFit/>
          </a:bodyPr>
          <a:lstStyle/>
          <a:p>
            <a:pPr>
              <a:defRPr/>
            </a:pPr>
            <a:r>
              <a:rPr lang="en-US" sz="1800" b="1" dirty="0">
                <a:latin typeface="Franklin Gothic Medium" charset="0"/>
              </a:rPr>
              <a:t>Strategic Goals Success Indicators</a:t>
            </a:r>
            <a:endParaRPr lang="en-US" sz="1800" b="1" dirty="0">
              <a:solidFill>
                <a:schemeClr val="bg1"/>
              </a:solidFill>
              <a:effectDag name="">
                <a:cont type="tree" name="">
                  <a:effect ref="fillLine"/>
                  <a:outerShdw dist="38100" dir="13500000" algn="br">
                    <a:srgbClr val="FFFFFF"/>
                  </a:outerShdw>
                </a:cont>
                <a:cont type="tree" name="">
                  <a:effect ref="fillLine"/>
                  <a:outerShdw dist="38100" dir="2700000" algn="tl">
                    <a:srgbClr val="8C8C8C"/>
                  </a:outerShdw>
                </a:cont>
                <a:effect ref="fillLine"/>
              </a:effectDag>
              <a:latin typeface="Franklin Gothic Medium" charset="0"/>
            </a:endParaRPr>
          </a:p>
        </p:txBody>
      </p:sp>
      <p:sp>
        <p:nvSpPr>
          <p:cNvPr id="32778" name="Rectangle 24"/>
          <p:cNvSpPr>
            <a:spLocks noChangeArrowheads="1"/>
          </p:cNvSpPr>
          <p:nvPr/>
        </p:nvSpPr>
        <p:spPr bwMode="auto">
          <a:xfrm>
            <a:off x="0" y="6659563"/>
            <a:ext cx="233521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sz="700" i="1" dirty="0">
                <a:latin typeface="Arial" charset="0"/>
              </a:rPr>
              <a:t>©Copyright 2001 California School Boards Association</a:t>
            </a:r>
          </a:p>
        </p:txBody>
      </p:sp>
    </p:spTree>
    <p:extLst>
      <p:ext uri="{BB962C8B-B14F-4D97-AF65-F5344CB8AC3E}">
        <p14:creationId xmlns:p14="http://schemas.microsoft.com/office/powerpoint/2010/main" val="20014839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1CE66D2B-3A20-FC4F-9A3D-8BBBBCACA572}" type="slidenum">
              <a:rPr lang="en-US" sz="1400">
                <a:latin typeface="Helvetica" charset="0"/>
              </a:rPr>
              <a:pPr>
                <a:defRPr/>
              </a:pPr>
              <a:t>7</a:t>
            </a:fld>
            <a:endParaRPr lang="en-US" sz="1400" dirty="0">
              <a:latin typeface="Helvetica" charset="0"/>
            </a:endParaRPr>
          </a:p>
        </p:txBody>
      </p:sp>
      <p:sp>
        <p:nvSpPr>
          <p:cNvPr id="24578" name="Rectangle 2"/>
          <p:cNvSpPr>
            <a:spLocks noGrp="1" noChangeArrowheads="1"/>
          </p:cNvSpPr>
          <p:nvPr>
            <p:ph type="title"/>
          </p:nvPr>
        </p:nvSpPr>
        <p:spPr>
          <a:solidFill>
            <a:srgbClr val="C0504D"/>
          </a:solidFill>
        </p:spPr>
        <p:txBody>
          <a:bodyPr/>
          <a:lstStyle/>
          <a:p>
            <a:pPr eaLnBrk="1" hangingPunct="1">
              <a:defRPr/>
            </a:pPr>
            <a:r>
              <a:rPr lang="en-US" sz="3600" dirty="0" smtClean="0">
                <a:solidFill>
                  <a:schemeClr val="tx2">
                    <a:lumMod val="10000"/>
                  </a:schemeClr>
                </a:solidFill>
                <a:latin typeface="Helvetica" charset="0"/>
                <a:ea typeface="ＭＳ Ｐゴシック" charset="0"/>
              </a:rPr>
              <a:t>Board Relations/Dynamics</a:t>
            </a:r>
            <a:r>
              <a:rPr lang="en-US" sz="3600" dirty="0" smtClean="0">
                <a:latin typeface="Helvetica" charset="0"/>
                <a:ea typeface="ＭＳ Ｐゴシック" charset="0"/>
              </a:rPr>
              <a:t/>
            </a:r>
            <a:br>
              <a:rPr lang="en-US" sz="3600" dirty="0" smtClean="0">
                <a:latin typeface="Helvetica" charset="0"/>
                <a:ea typeface="ＭＳ Ｐゴシック" charset="0"/>
              </a:rPr>
            </a:br>
            <a:r>
              <a:rPr lang="en-US" sz="3200" b="0" i="1" dirty="0" smtClean="0">
                <a:solidFill>
                  <a:srgbClr val="000090"/>
                </a:solidFill>
                <a:latin typeface="Helvetica" charset="0"/>
                <a:ea typeface="ＭＳ Ｐゴシック" charset="0"/>
              </a:rPr>
              <a:t>EFFICIENCY</a:t>
            </a:r>
            <a:r>
              <a:rPr lang="en-US" sz="3200" b="0" i="1" dirty="0">
                <a:solidFill>
                  <a:srgbClr val="000090"/>
                </a:solidFill>
                <a:latin typeface="Helvetica" charset="0"/>
                <a:ea typeface="ＭＳ Ｐゴシック" charset="0"/>
              </a:rPr>
              <a:t>!!</a:t>
            </a:r>
            <a:endParaRPr lang="en-US" b="0" dirty="0">
              <a:solidFill>
                <a:srgbClr val="000090"/>
              </a:solidFill>
              <a:latin typeface="Helvetica" charset="0"/>
              <a:ea typeface="ＭＳ Ｐゴシック" charset="0"/>
            </a:endParaRPr>
          </a:p>
        </p:txBody>
      </p:sp>
      <p:sp>
        <p:nvSpPr>
          <p:cNvPr id="22531" name="Rectangle 3"/>
          <p:cNvSpPr>
            <a:spLocks noGrp="1" noChangeArrowheads="1"/>
          </p:cNvSpPr>
          <p:nvPr>
            <p:ph type="body" idx="1"/>
          </p:nvPr>
        </p:nvSpPr>
        <p:spPr>
          <a:xfrm>
            <a:off x="228600" y="1828800"/>
            <a:ext cx="6858000" cy="4876800"/>
          </a:xfrm>
        </p:spPr>
        <p:txBody>
          <a:bodyPr/>
          <a:lstStyle/>
          <a:p>
            <a:pPr marL="0" indent="0" eaLnBrk="1" hangingPunct="1">
              <a:lnSpc>
                <a:spcPct val="150000"/>
              </a:lnSpc>
              <a:buFont typeface="Wingdings" charset="0"/>
              <a:buNone/>
              <a:defRPr/>
            </a:pPr>
            <a:r>
              <a:rPr lang="en-US" sz="2000" dirty="0">
                <a:latin typeface="Helvetica" charset="0"/>
                <a:ea typeface="ＭＳ Ｐゴシック" charset="0"/>
              </a:rPr>
              <a:t>			</a:t>
            </a:r>
          </a:p>
          <a:p>
            <a:pPr eaLnBrk="1" hangingPunct="1">
              <a:lnSpc>
                <a:spcPct val="150000"/>
              </a:lnSpc>
              <a:defRPr/>
            </a:pPr>
            <a:endParaRPr lang="en-US" sz="2400" i="1" dirty="0">
              <a:latin typeface="Helvetica" charset="0"/>
              <a:ea typeface="ＭＳ Ｐゴシック" charset="0"/>
            </a:endParaRPr>
          </a:p>
          <a:p>
            <a:pPr eaLnBrk="1" hangingPunct="1">
              <a:lnSpc>
                <a:spcPct val="150000"/>
              </a:lnSpc>
              <a:buFont typeface="Wingdings" charset="0"/>
              <a:buNone/>
              <a:defRPr/>
            </a:pPr>
            <a:r>
              <a:rPr lang="en-US" sz="2400" i="1" dirty="0">
                <a:latin typeface="Helvetica" charset="0"/>
                <a:ea typeface="ＭＳ Ｐゴシック" charset="0"/>
              </a:rPr>
              <a:t>				</a:t>
            </a:r>
          </a:p>
        </p:txBody>
      </p:sp>
      <p:pic>
        <p:nvPicPr>
          <p:cNvPr id="103428" name="Picture 1" descr="753px-Laminar_and_turbulent_flows.svg.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663700"/>
            <a:ext cx="7316788" cy="4379913"/>
          </a:xfrm>
          <a:prstGeom prst="rect">
            <a:avLst/>
          </a:prstGeom>
          <a:solidFill>
            <a:schemeClr val="bg1">
              <a:lumMod val="85000"/>
            </a:schemeClr>
          </a:solidFill>
          <a:ln>
            <a:noFill/>
          </a:ln>
        </p:spPr>
      </p:pic>
      <p:sp>
        <p:nvSpPr>
          <p:cNvPr id="8" name="TextBox 7"/>
          <p:cNvSpPr txBox="1"/>
          <p:nvPr/>
        </p:nvSpPr>
        <p:spPr>
          <a:xfrm>
            <a:off x="7408863" y="4648200"/>
            <a:ext cx="1697037" cy="1323439"/>
          </a:xfrm>
          <a:prstGeom prst="rect">
            <a:avLst/>
          </a:prstGeom>
          <a:solidFill>
            <a:srgbClr val="FFFF00"/>
          </a:solidFill>
        </p:spPr>
        <p:txBody>
          <a:bodyPr wrap="square">
            <a:spAutoFit/>
          </a:bodyPr>
          <a:lstStyle/>
          <a:p>
            <a:pPr>
              <a:defRPr/>
            </a:pPr>
            <a:r>
              <a:rPr lang="en-US" sz="1600" b="1" dirty="0">
                <a:solidFill>
                  <a:srgbClr val="000000"/>
                </a:solidFill>
                <a:latin typeface="+mj-lt"/>
              </a:rPr>
              <a:t>Turbulent flow</a:t>
            </a:r>
          </a:p>
          <a:p>
            <a:pPr>
              <a:defRPr/>
            </a:pPr>
            <a:r>
              <a:rPr lang="en-US" sz="1600" dirty="0">
                <a:solidFill>
                  <a:srgbClr val="000000"/>
                </a:solidFill>
                <a:latin typeface="+mj-lt"/>
              </a:rPr>
              <a:t>means less output,</a:t>
            </a:r>
          </a:p>
          <a:p>
            <a:pPr>
              <a:defRPr/>
            </a:pPr>
            <a:r>
              <a:rPr lang="en-US" sz="1600" dirty="0">
                <a:solidFill>
                  <a:srgbClr val="000000"/>
                </a:solidFill>
                <a:latin typeface="+mj-lt"/>
              </a:rPr>
              <a:t>chaos and</a:t>
            </a:r>
          </a:p>
          <a:p>
            <a:pPr>
              <a:defRPr/>
            </a:pPr>
            <a:r>
              <a:rPr lang="en-US" sz="1600" b="1" dirty="0">
                <a:solidFill>
                  <a:srgbClr val="000000"/>
                </a:solidFill>
                <a:latin typeface="+mj-lt"/>
              </a:rPr>
              <a:t>INEFFICIENCY</a:t>
            </a:r>
          </a:p>
        </p:txBody>
      </p:sp>
      <p:sp>
        <p:nvSpPr>
          <p:cNvPr id="3" name="TextBox 2"/>
          <p:cNvSpPr txBox="1"/>
          <p:nvPr/>
        </p:nvSpPr>
        <p:spPr>
          <a:xfrm>
            <a:off x="7408863" y="1981200"/>
            <a:ext cx="1604962" cy="1077218"/>
          </a:xfrm>
          <a:prstGeom prst="rect">
            <a:avLst/>
          </a:prstGeom>
          <a:solidFill>
            <a:srgbClr val="FFFF00"/>
          </a:solidFill>
        </p:spPr>
        <p:txBody>
          <a:bodyPr wrap="square">
            <a:spAutoFit/>
          </a:bodyPr>
          <a:lstStyle/>
          <a:p>
            <a:pPr>
              <a:defRPr/>
            </a:pPr>
            <a:r>
              <a:rPr lang="en-US" sz="1600" b="1" dirty="0">
                <a:solidFill>
                  <a:schemeClr val="tx2">
                    <a:lumMod val="10000"/>
                  </a:schemeClr>
                </a:solidFill>
                <a:latin typeface="+mj-lt"/>
              </a:rPr>
              <a:t>Laminar flow </a:t>
            </a:r>
          </a:p>
          <a:p>
            <a:pPr>
              <a:defRPr/>
            </a:pPr>
            <a:r>
              <a:rPr lang="en-US" sz="1600" dirty="0">
                <a:solidFill>
                  <a:schemeClr val="tx2">
                    <a:lumMod val="10000"/>
                  </a:schemeClr>
                </a:solidFill>
                <a:latin typeface="+mj-lt"/>
              </a:rPr>
              <a:t>means more flow - </a:t>
            </a:r>
          </a:p>
          <a:p>
            <a:pPr>
              <a:defRPr/>
            </a:pPr>
            <a:r>
              <a:rPr lang="en-US" sz="1600" b="1" dirty="0">
                <a:solidFill>
                  <a:schemeClr val="tx2">
                    <a:lumMod val="10000"/>
                  </a:schemeClr>
                </a:solidFill>
                <a:latin typeface="+mj-lt"/>
              </a:rPr>
              <a:t>EFFICIENCY</a:t>
            </a:r>
          </a:p>
        </p:txBody>
      </p:sp>
      <p:sp>
        <p:nvSpPr>
          <p:cNvPr id="5" name="TextBox 4"/>
          <p:cNvSpPr txBox="1"/>
          <p:nvPr/>
        </p:nvSpPr>
        <p:spPr>
          <a:xfrm>
            <a:off x="44450" y="3429000"/>
            <a:ext cx="7272338" cy="830997"/>
          </a:xfrm>
          <a:prstGeom prst="rect">
            <a:avLst/>
          </a:prstGeom>
          <a:solidFill>
            <a:schemeClr val="bg1"/>
          </a:solidFill>
        </p:spPr>
        <p:txBody>
          <a:bodyPr wrap="square" rtlCol="0">
            <a:spAutoFit/>
          </a:bodyPr>
          <a:lstStyle/>
          <a:p>
            <a:endParaRPr lang="en-US" sz="1200" dirty="0" smtClean="0"/>
          </a:p>
          <a:p>
            <a:endParaRPr lang="en-US" sz="1200" dirty="0"/>
          </a:p>
          <a:p>
            <a:endParaRPr lang="en-US" sz="1200" dirty="0" smtClean="0"/>
          </a:p>
          <a:p>
            <a:endParaRPr lang="en-US" sz="1200" dirty="0"/>
          </a:p>
        </p:txBody>
      </p:sp>
    </p:spTree>
    <p:extLst>
      <p:ext uri="{BB962C8B-B14F-4D97-AF65-F5344CB8AC3E}">
        <p14:creationId xmlns:p14="http://schemas.microsoft.com/office/powerpoint/2010/main" val="1330015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083C5673-D4E0-7545-9BDB-D30BDAF2BEC3}" type="slidenum">
              <a:rPr lang="en-US" sz="1400"/>
              <a:pPr>
                <a:defRPr/>
              </a:pPr>
              <a:t>8</a:t>
            </a:fld>
            <a:endParaRPr lang="en-US" sz="1400" dirty="0"/>
          </a:p>
        </p:txBody>
      </p:sp>
      <p:sp>
        <p:nvSpPr>
          <p:cNvPr id="18434" name="Rectangle 2"/>
          <p:cNvSpPr>
            <a:spLocks noGrp="1" noChangeArrowheads="1"/>
          </p:cNvSpPr>
          <p:nvPr>
            <p:ph type="body" idx="1"/>
          </p:nvPr>
        </p:nvSpPr>
        <p:spPr>
          <a:xfrm>
            <a:off x="685800" y="1302774"/>
            <a:ext cx="7772400" cy="5181600"/>
          </a:xfrm>
          <a:solidFill>
            <a:schemeClr val="bg1"/>
          </a:solidFill>
        </p:spPr>
        <p:txBody>
          <a:bodyPr>
            <a:normAutofit fontScale="70000" lnSpcReduction="20000"/>
          </a:bodyPr>
          <a:lstStyle/>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This Board </a:t>
            </a:r>
            <a:r>
              <a:rPr lang="en-US" sz="2000" dirty="0" smtClean="0">
                <a:latin typeface="Helvetica" charset="0"/>
                <a:ea typeface="ＭＳ Ｐゴシック" charset="0"/>
                <a:cs typeface="Helvetica" charset="0"/>
              </a:rPr>
              <a:t>has the same challenges this year with more consistent help and less distractions:</a:t>
            </a:r>
          </a:p>
          <a:p>
            <a:pPr eaLnBrk="1" hangingPunct="1">
              <a:lnSpc>
                <a:spcPct val="130000"/>
              </a:lnSpc>
              <a:spcAft>
                <a:spcPts val="600"/>
              </a:spcAft>
              <a:buFontTx/>
              <a:buChar char="-"/>
              <a:defRPr/>
            </a:pPr>
            <a:r>
              <a:rPr lang="en-US" sz="2000" dirty="0" smtClean="0">
                <a:latin typeface="Helvetica" charset="0"/>
                <a:ea typeface="ＭＳ Ｐゴシック" charset="0"/>
                <a:cs typeface="Helvetica" charset="0"/>
              </a:rPr>
              <a:t>Is that true? </a:t>
            </a:r>
            <a:r>
              <a:rPr lang="en-US" sz="2000" i="1" dirty="0" smtClean="0">
                <a:latin typeface="Helvetica" charset="0"/>
                <a:ea typeface="ＭＳ Ｐゴシック" charset="0"/>
                <a:cs typeface="Helvetica" charset="0"/>
              </a:rPr>
              <a:t>(No Manager</a:t>
            </a:r>
            <a:r>
              <a:rPr lang="mr-IN" sz="2000" i="1" dirty="0" smtClean="0">
                <a:latin typeface="Helvetica" charset="0"/>
                <a:ea typeface="ＭＳ Ｐゴシック" charset="0"/>
                <a:cs typeface="Helvetica" charset="0"/>
              </a:rPr>
              <a:t>…</a:t>
            </a:r>
            <a:r>
              <a:rPr lang="en-US" sz="2000" i="1" dirty="0" smtClean="0">
                <a:latin typeface="Helvetica" charset="0"/>
                <a:ea typeface="ＭＳ Ｐゴシック" charset="0"/>
                <a:cs typeface="Helvetica" charset="0"/>
              </a:rPr>
              <a:t>RGS </a:t>
            </a:r>
            <a:r>
              <a:rPr lang="mr-IN" sz="2000" i="1" dirty="0" smtClean="0">
                <a:latin typeface="Helvetica" charset="0"/>
                <a:ea typeface="ＭＳ Ｐゴシック" charset="0"/>
                <a:cs typeface="Helvetica" charset="0"/>
              </a:rPr>
              <a:t>…</a:t>
            </a:r>
            <a:r>
              <a:rPr lang="en-US" sz="2000" i="1" dirty="0" smtClean="0">
                <a:latin typeface="Helvetica" charset="0"/>
                <a:ea typeface="ＭＳ Ｐゴシック" charset="0"/>
                <a:cs typeface="Helvetica" charset="0"/>
              </a:rPr>
              <a:t> no clear direction for working with Police District </a:t>
            </a:r>
            <a:r>
              <a:rPr lang="mr-IN" sz="2000" i="1" dirty="0" smtClean="0">
                <a:latin typeface="Helvetica" charset="0"/>
                <a:ea typeface="ＭＳ Ｐゴシック" charset="0"/>
                <a:cs typeface="Helvetica" charset="0"/>
              </a:rPr>
              <a:t>…</a:t>
            </a:r>
            <a:r>
              <a:rPr lang="en-US" sz="2000" i="1" dirty="0" smtClean="0">
                <a:latin typeface="Helvetica" charset="0"/>
                <a:ea typeface="ＭＳ Ｐゴシック" charset="0"/>
                <a:cs typeface="Helvetica" charset="0"/>
              </a:rPr>
              <a:t> others.)</a:t>
            </a:r>
          </a:p>
          <a:p>
            <a:pPr>
              <a:lnSpc>
                <a:spcPct val="130000"/>
              </a:lnSpc>
              <a:spcAft>
                <a:spcPts val="600"/>
              </a:spcAft>
              <a:buFontTx/>
              <a:buChar char="-"/>
              <a:defRPr/>
            </a:pPr>
            <a:r>
              <a:rPr lang="en-US" sz="2000" dirty="0">
                <a:latin typeface="Helvetica" charset="0"/>
                <a:ea typeface="ＭＳ Ｐゴシック" charset="0"/>
                <a:cs typeface="Helvetica" charset="0"/>
              </a:rPr>
              <a:t>Differences can become large, disrespectful, insulting with ease</a:t>
            </a:r>
            <a:r>
              <a:rPr lang="en-US" sz="2000" dirty="0" smtClean="0">
                <a:latin typeface="Helvetica" charset="0"/>
                <a:ea typeface="ＭＳ Ｐゴシック" charset="0"/>
                <a:cs typeface="Helvetica" charset="0"/>
              </a:rPr>
              <a:t>.</a:t>
            </a:r>
            <a:endParaRPr lang="en-US" sz="2000" i="1" dirty="0" smtClean="0">
              <a:latin typeface="Helvetica" charset="0"/>
              <a:ea typeface="ＭＳ Ｐゴシック" charset="0"/>
              <a:cs typeface="Helvetica" charset="0"/>
            </a:endParaRPr>
          </a:p>
          <a:p>
            <a:pPr eaLnBrk="1" hangingPunct="1">
              <a:lnSpc>
                <a:spcPct val="130000"/>
              </a:lnSpc>
              <a:spcAft>
                <a:spcPts val="600"/>
              </a:spcAft>
              <a:buFontTx/>
              <a:buChar char="-"/>
              <a:defRPr/>
            </a:pPr>
            <a:r>
              <a:rPr lang="en-US" sz="2000" dirty="0" smtClean="0">
                <a:latin typeface="Helvetica" charset="0"/>
                <a:ea typeface="ＭＳ Ｐゴシック" charset="0"/>
                <a:cs typeface="Helvetica" charset="0"/>
              </a:rPr>
              <a:t>If Board dynamics fail (</a:t>
            </a:r>
            <a:r>
              <a:rPr lang="en-US" sz="2000" i="1" dirty="0" smtClean="0">
                <a:latin typeface="Helvetica" charset="0"/>
                <a:ea typeface="ＭＳ Ｐゴシック" charset="0"/>
                <a:cs typeface="Helvetica" charset="0"/>
              </a:rPr>
              <a:t>treat one another with respect</a:t>
            </a:r>
            <a:r>
              <a:rPr lang="en-US" sz="2000" dirty="0" smtClean="0">
                <a:latin typeface="Helvetica" charset="0"/>
                <a:ea typeface="ＭＳ Ｐゴシック" charset="0"/>
                <a:cs typeface="Helvetica" charset="0"/>
              </a:rPr>
              <a:t>)</a:t>
            </a:r>
            <a:r>
              <a:rPr lang="mr-IN" sz="2000" dirty="0" smtClean="0">
                <a:latin typeface="Helvetica" charset="0"/>
                <a:ea typeface="ＭＳ Ｐゴシック" charset="0"/>
                <a:cs typeface="Helvetica" charset="0"/>
              </a:rPr>
              <a:t>…</a:t>
            </a:r>
            <a:r>
              <a:rPr lang="en-US" sz="2000" dirty="0" smtClean="0">
                <a:latin typeface="Helvetica" charset="0"/>
                <a:ea typeface="ＭＳ Ｐゴシック" charset="0"/>
                <a:cs typeface="Helvetica" charset="0"/>
              </a:rPr>
              <a:t> makes Bill’s job very difficult.</a:t>
            </a:r>
          </a:p>
          <a:p>
            <a:pPr eaLnBrk="1" hangingPunct="1">
              <a:lnSpc>
                <a:spcPct val="130000"/>
              </a:lnSpc>
              <a:spcAft>
                <a:spcPts val="600"/>
              </a:spcAft>
              <a:buFontTx/>
              <a:buChar char="-"/>
              <a:defRPr/>
            </a:pPr>
            <a:r>
              <a:rPr lang="en-US" sz="2000" dirty="0" smtClean="0">
                <a:latin typeface="Helvetica" charset="0"/>
                <a:ea typeface="ＭＳ Ｐゴシック" charset="0"/>
                <a:cs typeface="Helvetica" charset="0"/>
              </a:rPr>
              <a:t>If Board dynamics do not come to a clear direction (a plan) </a:t>
            </a:r>
            <a:r>
              <a:rPr lang="mr-IN" sz="2000" dirty="0" smtClean="0">
                <a:latin typeface="Helvetica" charset="0"/>
                <a:ea typeface="ＭＳ Ｐゴシック" charset="0"/>
                <a:cs typeface="Helvetica" charset="0"/>
              </a:rPr>
              <a:t>…</a:t>
            </a:r>
            <a:r>
              <a:rPr lang="en-US" sz="2000" dirty="0" smtClean="0">
                <a:latin typeface="Helvetica" charset="0"/>
                <a:ea typeface="ＭＳ Ｐゴシック" charset="0"/>
                <a:cs typeface="Helvetica" charset="0"/>
              </a:rPr>
              <a:t> it makes Bill’s job very difficult</a:t>
            </a:r>
            <a:endParaRPr lang="en-US" sz="2000" dirty="0" smtClean="0">
              <a:latin typeface="Helvetica" charset="0"/>
              <a:ea typeface="ＭＳ Ｐゴシック" charset="0"/>
              <a:cs typeface="Helvetica" charset="0"/>
            </a:endParaRPr>
          </a:p>
          <a:p>
            <a:pPr eaLnBrk="1" hangingPunct="1">
              <a:lnSpc>
                <a:spcPct val="130000"/>
              </a:lnSpc>
              <a:spcAft>
                <a:spcPts val="600"/>
              </a:spcAft>
              <a:buFontTx/>
              <a:buChar char="-"/>
              <a:defRPr/>
            </a:pPr>
            <a:r>
              <a:rPr lang="en-US" sz="2000" dirty="0" smtClean="0">
                <a:latin typeface="Helvetica" charset="0"/>
                <a:ea typeface="ＭＳ Ｐゴシック" charset="0"/>
                <a:cs typeface="Helvetica" charset="0"/>
              </a:rPr>
              <a:t>Good Public Agencies run on process, defined by policy and solid norms </a:t>
            </a:r>
            <a:r>
              <a:rPr lang="mr-IN" sz="2000" dirty="0" smtClean="0">
                <a:latin typeface="Helvetica" charset="0"/>
                <a:ea typeface="ＭＳ Ｐゴシック" charset="0"/>
                <a:cs typeface="Helvetica" charset="0"/>
              </a:rPr>
              <a:t>…</a:t>
            </a:r>
            <a:r>
              <a:rPr lang="en-US" sz="2000" dirty="0" smtClean="0">
                <a:latin typeface="Helvetica" charset="0"/>
                <a:ea typeface="ＭＳ Ｐゴシック" charset="0"/>
                <a:cs typeface="Helvetica" charset="0"/>
              </a:rPr>
              <a:t>’</a:t>
            </a:r>
            <a:r>
              <a:rPr lang="en-US" sz="2000" dirty="0" smtClean="0">
                <a:latin typeface="Helvetica" charset="0"/>
                <a:ea typeface="ＭＳ Ｐゴシック" charset="0"/>
                <a:cs typeface="Helvetica" charset="0"/>
              </a:rPr>
              <a:t>All </a:t>
            </a:r>
            <a:r>
              <a:rPr lang="en-US" sz="2000" dirty="0" smtClean="0">
                <a:latin typeface="Helvetica" charset="0"/>
                <a:ea typeface="ＭＳ Ｐゴシック" charset="0"/>
                <a:cs typeface="Helvetica" charset="0"/>
              </a:rPr>
              <a:t>of you have the same </a:t>
            </a:r>
            <a:r>
              <a:rPr lang="en-US" sz="2000" dirty="0" smtClean="0">
                <a:latin typeface="Helvetica" charset="0"/>
                <a:ea typeface="ＭＳ Ｐゴシック" charset="0"/>
                <a:cs typeface="Helvetica" charset="0"/>
              </a:rPr>
              <a:t>opportunity to provide opinion, make your case </a:t>
            </a:r>
            <a:r>
              <a:rPr lang="en-US" sz="2000" dirty="0" smtClean="0">
                <a:latin typeface="Helvetica" charset="0"/>
                <a:ea typeface="ＭＳ Ｐゴシック" charset="0"/>
                <a:cs typeface="Helvetica" charset="0"/>
              </a:rPr>
              <a:t>and </a:t>
            </a:r>
            <a:r>
              <a:rPr lang="en-US" sz="2000" dirty="0" smtClean="0">
                <a:latin typeface="Helvetica" charset="0"/>
                <a:ea typeface="ＭＳ Ｐゴシック" charset="0"/>
                <a:cs typeface="Helvetica" charset="0"/>
              </a:rPr>
              <a:t>vote, </a:t>
            </a:r>
            <a:r>
              <a:rPr lang="en-US" sz="2000" dirty="0" smtClean="0">
                <a:latin typeface="Helvetica" charset="0"/>
                <a:ea typeface="ＭＳ Ｐゴシック" charset="0"/>
                <a:cs typeface="Helvetica" charset="0"/>
              </a:rPr>
              <a:t>there is no strata</a:t>
            </a:r>
            <a:r>
              <a:rPr lang="en-US" sz="2000" dirty="0" smtClean="0">
                <a:latin typeface="Helvetica" charset="0"/>
                <a:ea typeface="ＭＳ Ｐゴシック" charset="0"/>
                <a:cs typeface="Helvetica" charset="0"/>
              </a:rPr>
              <a:t>.</a:t>
            </a:r>
          </a:p>
          <a:p>
            <a:pPr eaLnBrk="1" hangingPunct="1">
              <a:lnSpc>
                <a:spcPct val="130000"/>
              </a:lnSpc>
              <a:spcAft>
                <a:spcPts val="600"/>
              </a:spcAft>
              <a:buFontTx/>
              <a:buChar char="-"/>
              <a:defRPr/>
            </a:pPr>
            <a:r>
              <a:rPr lang="en-US" sz="2000" dirty="0" smtClean="0">
                <a:latin typeface="Helvetica" charset="0"/>
                <a:ea typeface="ＭＳ Ｐゴシック" charset="0"/>
                <a:cs typeface="Helvetica" charset="0"/>
              </a:rPr>
              <a:t>None of you have unilateral authority to represent the District, speak for the District, authorize anything for the District, or demand anything from Bill</a:t>
            </a:r>
            <a:r>
              <a:rPr lang="mr-IN" sz="2000" dirty="0" smtClean="0">
                <a:latin typeface="Helvetica" charset="0"/>
                <a:ea typeface="ＭＳ Ｐゴシック" charset="0"/>
                <a:cs typeface="Helvetica" charset="0"/>
              </a:rPr>
              <a:t>…</a:t>
            </a:r>
            <a:r>
              <a:rPr lang="en-US" sz="2000" dirty="0" smtClean="0">
                <a:latin typeface="Helvetica" charset="0"/>
                <a:ea typeface="ＭＳ Ｐゴシック" charset="0"/>
                <a:cs typeface="Helvetica" charset="0"/>
              </a:rPr>
              <a:t>..</a:t>
            </a:r>
            <a:r>
              <a:rPr lang="en-US" sz="2000" i="1" dirty="0" smtClean="0">
                <a:latin typeface="Helvetica" charset="0"/>
                <a:ea typeface="ＭＳ Ｐゴシック" charset="0"/>
                <a:cs typeface="Helvetica" charset="0"/>
              </a:rPr>
              <a:t>majority speaks</a:t>
            </a:r>
            <a:endParaRPr lang="en-US" sz="2000" i="1" dirty="0" smtClean="0">
              <a:latin typeface="Helvetica" charset="0"/>
              <a:ea typeface="ＭＳ Ｐゴシック" charset="0"/>
              <a:cs typeface="Helvetica" charset="0"/>
            </a:endParaRPr>
          </a:p>
          <a:p>
            <a:pPr eaLnBrk="1" hangingPunct="1">
              <a:lnSpc>
                <a:spcPct val="130000"/>
              </a:lnSpc>
              <a:spcAft>
                <a:spcPts val="600"/>
              </a:spcAft>
              <a:buFontTx/>
              <a:buChar char="-"/>
              <a:defRPr/>
            </a:pPr>
            <a:r>
              <a:rPr lang="en-US" sz="2000" dirty="0" smtClean="0">
                <a:latin typeface="Helvetica" charset="0"/>
                <a:ea typeface="ＭＳ Ｐゴシック" charset="0"/>
                <a:cs typeface="Helvetica" charset="0"/>
              </a:rPr>
              <a:t>The public simply expects that you’ll </a:t>
            </a:r>
            <a:r>
              <a:rPr lang="en-US" sz="2000" dirty="0" smtClean="0">
                <a:latin typeface="Helvetica" charset="0"/>
                <a:ea typeface="ＭＳ Ｐゴシック" charset="0"/>
                <a:cs typeface="Helvetica" charset="0"/>
              </a:rPr>
              <a:t>be able to work out your differences </a:t>
            </a:r>
            <a:r>
              <a:rPr lang="en-US" sz="2000" dirty="0" smtClean="0">
                <a:latin typeface="Helvetica" charset="0"/>
                <a:ea typeface="ＭＳ Ｐゴシック" charset="0"/>
                <a:cs typeface="Helvetica" charset="0"/>
              </a:rPr>
              <a:t>to their benefit</a:t>
            </a:r>
            <a:r>
              <a:rPr lang="mr-IN" sz="2000" dirty="0" smtClean="0">
                <a:latin typeface="Helvetica" charset="0"/>
                <a:ea typeface="ＭＳ Ｐゴシック" charset="0"/>
                <a:cs typeface="Helvetica" charset="0"/>
              </a:rPr>
              <a:t>…</a:t>
            </a:r>
            <a:r>
              <a:rPr lang="en-US" sz="2000" dirty="0" smtClean="0">
                <a:latin typeface="Helvetica" charset="0"/>
                <a:ea typeface="ＭＳ Ｐゴシック" charset="0"/>
                <a:cs typeface="Helvetica" charset="0"/>
              </a:rPr>
              <a:t> as good representatives.</a:t>
            </a:r>
          </a:p>
          <a:p>
            <a:pPr eaLnBrk="1" hangingPunct="1">
              <a:lnSpc>
                <a:spcPct val="130000"/>
              </a:lnSpc>
              <a:spcAft>
                <a:spcPts val="600"/>
              </a:spcAft>
              <a:buFontTx/>
              <a:buChar char="-"/>
              <a:defRPr/>
            </a:pPr>
            <a:r>
              <a:rPr lang="en-US" sz="2000" dirty="0" smtClean="0">
                <a:latin typeface="Helvetica" charset="0"/>
                <a:ea typeface="ＭＳ Ｐゴシック" charset="0"/>
                <a:cs typeface="Helvetica" charset="0"/>
              </a:rPr>
              <a:t>If </a:t>
            </a:r>
            <a:r>
              <a:rPr lang="en-US" sz="2000" dirty="0" smtClean="0">
                <a:latin typeface="Helvetica" charset="0"/>
                <a:ea typeface="ＭＳ Ｐゴシック" charset="0"/>
                <a:cs typeface="Helvetica" charset="0"/>
              </a:rPr>
              <a:t>the Board allows any such thing, it effects this District, </a:t>
            </a:r>
            <a:r>
              <a:rPr lang="en-US" sz="2000" dirty="0" smtClean="0">
                <a:latin typeface="Helvetica" charset="0"/>
                <a:ea typeface="ＭＳ Ｐゴシック" charset="0"/>
                <a:cs typeface="Helvetica" charset="0"/>
              </a:rPr>
              <a:t>and the ability </a:t>
            </a:r>
          </a:p>
          <a:p>
            <a:pPr marL="0" indent="0" eaLnBrk="1" hangingPunct="1">
              <a:lnSpc>
                <a:spcPct val="130000"/>
              </a:lnSpc>
              <a:spcAft>
                <a:spcPts val="600"/>
              </a:spcAft>
              <a:buNone/>
              <a:defRPr/>
            </a:pPr>
            <a:r>
              <a:rPr lang="en-US" sz="2000" dirty="0">
                <a:latin typeface="Helvetica" charset="0"/>
                <a:ea typeface="ＭＳ Ｐゴシック" charset="0"/>
                <a:cs typeface="Helvetica" charset="0"/>
              </a:rPr>
              <a:t>	</a:t>
            </a:r>
            <a:r>
              <a:rPr lang="en-US" sz="2000" dirty="0" smtClean="0">
                <a:latin typeface="Helvetica" charset="0"/>
                <a:ea typeface="ＭＳ Ｐゴシック" charset="0"/>
                <a:cs typeface="Helvetica" charset="0"/>
              </a:rPr>
              <a:t>to get things done</a:t>
            </a:r>
            <a:endParaRPr lang="en-US" sz="18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b="1" u="sng"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b="1" u="sng" dirty="0">
              <a:latin typeface="Helvetica" charset="0"/>
              <a:ea typeface="ＭＳ Ｐゴシック" charset="0"/>
              <a:cs typeface="Helvetica" charset="0"/>
            </a:endParaRPr>
          </a:p>
          <a:p>
            <a:pPr marL="0" indent="0" eaLnBrk="1" hangingPunct="1">
              <a:lnSpc>
                <a:spcPct val="90000"/>
              </a:lnSpc>
              <a:buFontTx/>
              <a:buNone/>
              <a:defRPr/>
            </a:pPr>
            <a:endParaRPr lang="en-US" sz="2400" dirty="0">
              <a:latin typeface="Helvetica" charset="0"/>
              <a:ea typeface="ＭＳ Ｐゴシック" charset="0"/>
              <a:cs typeface="Helvetica" charset="0"/>
            </a:endParaRPr>
          </a:p>
          <a:p>
            <a:pPr marL="0" indent="0" eaLnBrk="1" hangingPunct="1">
              <a:lnSpc>
                <a:spcPct val="90000"/>
              </a:lnSpc>
              <a:buFontTx/>
              <a:buNone/>
              <a:defRPr/>
            </a:pPr>
            <a:endParaRPr lang="en-US" sz="2000" dirty="0">
              <a:latin typeface="Times" charset="0"/>
              <a:ea typeface="ＭＳ Ｐゴシック" charset="0"/>
              <a:cs typeface="ＭＳ Ｐゴシック" charset="0"/>
            </a:endParaRPr>
          </a:p>
        </p:txBody>
      </p:sp>
      <p:sp>
        <p:nvSpPr>
          <p:cNvPr id="7" name="Rectangle 3"/>
          <p:cNvSpPr txBox="1">
            <a:spLocks noChangeArrowheads="1"/>
          </p:cNvSpPr>
          <p:nvPr/>
        </p:nvSpPr>
        <p:spPr>
          <a:xfrm>
            <a:off x="685800" y="323096"/>
            <a:ext cx="7772400" cy="905936"/>
          </a:xfrm>
          <a:prstGeom prst="rect">
            <a:avLst/>
          </a:prstGeom>
          <a:solidFill>
            <a:srgbClr val="C0504D"/>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en-US" sz="4000" dirty="0" smtClean="0">
                <a:latin typeface="Times" charset="0"/>
                <a:ea typeface="ＭＳ Ｐゴシック" charset="0"/>
                <a:cs typeface="ＭＳ Ｐゴシック" charset="0"/>
              </a:rPr>
              <a:t>Board Dynamics at </a:t>
            </a:r>
            <a:r>
              <a:rPr lang="en-US" sz="4000" dirty="0" smtClean="0">
                <a:latin typeface="Times" charset="0"/>
                <a:ea typeface="ＭＳ Ｐゴシック" charset="0"/>
                <a:cs typeface="ＭＳ Ｐゴシック" charset="0"/>
              </a:rPr>
              <a:t>KFPD</a:t>
            </a:r>
            <a:endParaRPr lang="en-US" dirty="0">
              <a:latin typeface="Times" charset="0"/>
              <a:ea typeface="ＭＳ Ｐゴシック" charset="0"/>
              <a:cs typeface="ＭＳ Ｐゴシック" charset="0"/>
            </a:endParaRPr>
          </a:p>
        </p:txBody>
      </p:sp>
      <p:pic>
        <p:nvPicPr>
          <p:cNvPr id="3" name="Picture 2" descr="Screen Shot 2021-01-20 at 9.36.08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2074" y="5300715"/>
            <a:ext cx="1506126" cy="1036795"/>
          </a:xfrm>
          <a:prstGeom prst="rect">
            <a:avLst/>
          </a:prstGeom>
        </p:spPr>
      </p:pic>
    </p:spTree>
    <p:extLst>
      <p:ext uri="{BB962C8B-B14F-4D97-AF65-F5344CB8AC3E}">
        <p14:creationId xmlns:p14="http://schemas.microsoft.com/office/powerpoint/2010/main" val="15954347"/>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defRPr/>
            </a:pPr>
            <a:fld id="{083C5673-D4E0-7545-9BDB-D30BDAF2BEC3}" type="slidenum">
              <a:rPr lang="en-US" sz="1400"/>
              <a:pPr>
                <a:defRPr/>
              </a:pPr>
              <a:t>9</a:t>
            </a:fld>
            <a:endParaRPr lang="en-US" sz="1400" dirty="0"/>
          </a:p>
        </p:txBody>
      </p:sp>
      <p:sp>
        <p:nvSpPr>
          <p:cNvPr id="18434" name="Rectangle 2"/>
          <p:cNvSpPr>
            <a:spLocks noGrp="1" noChangeArrowheads="1"/>
          </p:cNvSpPr>
          <p:nvPr>
            <p:ph type="body" idx="1"/>
          </p:nvPr>
        </p:nvSpPr>
        <p:spPr>
          <a:xfrm>
            <a:off x="685800" y="1792435"/>
            <a:ext cx="7772400" cy="4293803"/>
          </a:xfrm>
          <a:solidFill>
            <a:schemeClr val="bg1"/>
          </a:solidFill>
        </p:spPr>
        <p:txBody>
          <a:bodyPr>
            <a:normAutofit fontScale="92500" lnSpcReduction="10000"/>
          </a:bodyPr>
          <a:lstStyle/>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 Board </a:t>
            </a:r>
            <a:r>
              <a:rPr lang="en-US" sz="2000" dirty="0" smtClean="0">
                <a:latin typeface="Helvetica" charset="0"/>
                <a:ea typeface="ＭＳ Ｐゴシック" charset="0"/>
                <a:cs typeface="Helvetica" charset="0"/>
              </a:rPr>
              <a:t>members should practice </a:t>
            </a:r>
            <a:r>
              <a:rPr lang="en-US" sz="2000" dirty="0" smtClean="0">
                <a:latin typeface="Helvetica" charset="0"/>
                <a:ea typeface="ＭＳ Ｐゴシック" charset="0"/>
                <a:cs typeface="Helvetica" charset="0"/>
              </a:rPr>
              <a:t>their </a:t>
            </a:r>
            <a:r>
              <a:rPr lang="en-US" sz="2000" dirty="0" smtClean="0">
                <a:latin typeface="Helvetica" charset="0"/>
                <a:ea typeface="ＭＳ Ｐゴシック" charset="0"/>
                <a:cs typeface="Helvetica" charset="0"/>
              </a:rPr>
              <a:t>“</a:t>
            </a:r>
            <a:r>
              <a:rPr lang="en-US" sz="2000" u="sng" dirty="0" smtClean="0">
                <a:latin typeface="Helvetica" charset="0"/>
                <a:ea typeface="ＭＳ Ｐゴシック" charset="0"/>
                <a:cs typeface="Helvetica" charset="0"/>
              </a:rPr>
              <a:t>Duty of Loyalty</a:t>
            </a:r>
            <a:r>
              <a:rPr lang="en-US" sz="2000" dirty="0" smtClean="0">
                <a:latin typeface="Helvetica" charset="0"/>
                <a:ea typeface="ＭＳ Ｐゴシック" charset="0"/>
                <a:cs typeface="Helvetica" charset="0"/>
              </a:rPr>
              <a:t>” to their fellow members</a:t>
            </a:r>
            <a:endParaRPr lang="en-US" sz="20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Duty of Loyalty is part of your fiduciary responsibility to the entirety of those you serve,…</a:t>
            </a:r>
            <a:r>
              <a:rPr lang="en-US" sz="2000" dirty="0" smtClean="0">
                <a:latin typeface="Helvetica" charset="0"/>
                <a:ea typeface="ＭＳ Ｐゴシック" charset="0"/>
                <a:cs typeface="Helvetica" charset="0"/>
              </a:rPr>
              <a:t>all.  You are all elected by the same constituency</a:t>
            </a:r>
            <a:endParaRPr lang="en-US" sz="20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r>
              <a:rPr lang="en-US" sz="2000" dirty="0">
                <a:latin typeface="Helvetica" charset="0"/>
                <a:ea typeface="ＭＳ Ｐゴシック" charset="0"/>
                <a:cs typeface="Helvetica" charset="0"/>
              </a:rPr>
              <a:t>	</a:t>
            </a:r>
            <a:r>
              <a:rPr lang="en-US" sz="1600" dirty="0" smtClean="0">
                <a:latin typeface="Helvetica" charset="0"/>
                <a:ea typeface="ＭＳ Ｐゴシック" charset="0"/>
                <a:cs typeface="Helvetica" charset="0"/>
              </a:rPr>
              <a:t>- </a:t>
            </a:r>
            <a:r>
              <a:rPr lang="en-US" sz="1600" dirty="0" smtClean="0">
                <a:latin typeface="Helvetica" charset="0"/>
                <a:ea typeface="ＭＳ Ｐゴシック" charset="0"/>
                <a:cs typeface="Helvetica" charset="0"/>
              </a:rPr>
              <a:t>“</a:t>
            </a:r>
            <a:r>
              <a:rPr lang="en-US" sz="1600" i="1" dirty="0" smtClean="0">
                <a:latin typeface="Helvetica" charset="0"/>
                <a:ea typeface="ＭＳ Ｐゴシック" charset="0"/>
                <a:cs typeface="Helvetica" charset="0"/>
              </a:rPr>
              <a:t>and I take this obligation freely, </a:t>
            </a:r>
            <a:r>
              <a:rPr lang="en-US" sz="1600" i="1" dirty="0" smtClean="0">
                <a:latin typeface="Helvetica" charset="0"/>
                <a:ea typeface="ＭＳ Ｐゴシック" charset="0"/>
                <a:cs typeface="Helvetica" charset="0"/>
              </a:rPr>
              <a:t>without any …</a:t>
            </a:r>
            <a:r>
              <a:rPr lang="en-US" sz="1600" dirty="0" smtClean="0">
                <a:latin typeface="Helvetica" charset="0"/>
                <a:ea typeface="ＭＳ Ｐゴシック" charset="0"/>
                <a:cs typeface="Helvetica" charset="0"/>
              </a:rPr>
              <a:t>”</a:t>
            </a:r>
          </a:p>
          <a:p>
            <a:pPr marL="0" indent="0" eaLnBrk="1" hangingPunct="1">
              <a:lnSpc>
                <a:spcPct val="130000"/>
              </a:lnSpc>
              <a:spcAft>
                <a:spcPts val="600"/>
              </a:spcAft>
              <a:buFontTx/>
              <a:buNone/>
              <a:defRPr/>
            </a:pPr>
            <a:r>
              <a:rPr lang="en-US" sz="2000" dirty="0" smtClean="0">
                <a:latin typeface="Helvetica" charset="0"/>
                <a:ea typeface="ＭＳ Ｐゴシック" charset="0"/>
                <a:cs typeface="Helvetica" charset="0"/>
              </a:rPr>
              <a:t>• One </a:t>
            </a:r>
            <a:r>
              <a:rPr lang="en-US" sz="2000" dirty="0" smtClean="0">
                <a:latin typeface="Helvetica" charset="0"/>
                <a:ea typeface="ＭＳ Ｐゴシック" charset="0"/>
                <a:cs typeface="Helvetica" charset="0"/>
              </a:rPr>
              <a:t>of the </a:t>
            </a:r>
            <a:r>
              <a:rPr lang="en-US" sz="2000" dirty="0" smtClean="0">
                <a:latin typeface="Helvetica" charset="0"/>
                <a:ea typeface="ＭＳ Ｐゴシック" charset="0"/>
                <a:cs typeface="Helvetica" charset="0"/>
              </a:rPr>
              <a:t>elements </a:t>
            </a:r>
            <a:r>
              <a:rPr lang="en-US" sz="2000" dirty="0" smtClean="0">
                <a:latin typeface="Helvetica" charset="0"/>
                <a:ea typeface="ＭＳ Ｐゴシック" charset="0"/>
                <a:cs typeface="Helvetica" charset="0"/>
              </a:rPr>
              <a:t>of the </a:t>
            </a:r>
            <a:r>
              <a:rPr lang="en-US" sz="2000" u="sng" dirty="0" smtClean="0">
                <a:latin typeface="Helvetica" charset="0"/>
                <a:ea typeface="ＭＳ Ｐゴシック" charset="0"/>
                <a:cs typeface="Helvetica" charset="0"/>
              </a:rPr>
              <a:t>Duty of Loyalty </a:t>
            </a:r>
            <a:r>
              <a:rPr lang="en-US" sz="2000" dirty="0" smtClean="0">
                <a:latin typeface="Helvetica" charset="0"/>
                <a:ea typeface="ＭＳ Ｐゴシック" charset="0"/>
                <a:cs typeface="Helvetica" charset="0"/>
              </a:rPr>
              <a:t>is </a:t>
            </a:r>
            <a:r>
              <a:rPr lang="en-US" sz="2000" u="sng" dirty="0" smtClean="0">
                <a:latin typeface="Helvetica" charset="0"/>
                <a:ea typeface="ＭＳ Ｐゴシック" charset="0"/>
                <a:cs typeface="Helvetica" charset="0"/>
              </a:rPr>
              <a:t>confidentiality</a:t>
            </a:r>
          </a:p>
          <a:p>
            <a:pPr marL="0" indent="0" eaLnBrk="1" hangingPunct="1">
              <a:lnSpc>
                <a:spcPct val="130000"/>
              </a:lnSpc>
              <a:spcAft>
                <a:spcPts val="600"/>
              </a:spcAft>
              <a:buFontTx/>
              <a:buNone/>
              <a:defRPr/>
            </a:pPr>
            <a:r>
              <a:rPr lang="en-US" sz="2000" dirty="0">
                <a:latin typeface="Helvetica" charset="0"/>
                <a:ea typeface="ＭＳ Ｐゴシック" charset="0"/>
                <a:cs typeface="Helvetica" charset="0"/>
              </a:rPr>
              <a:t>	</a:t>
            </a:r>
            <a:r>
              <a:rPr lang="en-US" sz="1600" dirty="0" smtClean="0">
                <a:latin typeface="Helvetica" charset="0"/>
                <a:ea typeface="ＭＳ Ｐゴシック" charset="0"/>
                <a:cs typeface="Helvetica" charset="0"/>
              </a:rPr>
              <a:t>- not to speak about closed Board matters without Board permission</a:t>
            </a:r>
          </a:p>
          <a:p>
            <a:pPr marL="0" indent="0" eaLnBrk="1" hangingPunct="1">
              <a:lnSpc>
                <a:spcPct val="130000"/>
              </a:lnSpc>
              <a:spcAft>
                <a:spcPts val="600"/>
              </a:spcAft>
              <a:buFontTx/>
              <a:buNone/>
              <a:defRPr/>
            </a:pPr>
            <a:r>
              <a:rPr lang="en-US" sz="1600" dirty="0">
                <a:latin typeface="Helvetica" charset="0"/>
                <a:ea typeface="ＭＳ Ｐゴシック" charset="0"/>
                <a:cs typeface="Helvetica" charset="0"/>
              </a:rPr>
              <a:t>	</a:t>
            </a:r>
            <a:r>
              <a:rPr lang="en-US" sz="1600" dirty="0" smtClean="0">
                <a:latin typeface="Helvetica" charset="0"/>
                <a:ea typeface="ＭＳ Ｐゴシック" charset="0"/>
                <a:cs typeface="Helvetica" charset="0"/>
              </a:rPr>
              <a:t>- lack thereof hampers the decision making ability of the Board when taking on 	the critical aspects of business in closed sessions</a:t>
            </a:r>
            <a:r>
              <a:rPr lang="en-US" sz="1600" dirty="0" smtClean="0">
                <a:latin typeface="Helvetica" charset="0"/>
                <a:ea typeface="ＭＳ Ｐゴシック" charset="0"/>
                <a:cs typeface="Helvetica" charset="0"/>
              </a:rPr>
              <a:t>.</a:t>
            </a:r>
          </a:p>
          <a:p>
            <a:pPr marL="0" indent="0" eaLnBrk="1" hangingPunct="1">
              <a:lnSpc>
                <a:spcPct val="130000"/>
              </a:lnSpc>
              <a:spcAft>
                <a:spcPts val="600"/>
              </a:spcAft>
              <a:buFontTx/>
              <a:buNone/>
              <a:defRPr/>
            </a:pPr>
            <a:r>
              <a:rPr lang="en-US" sz="1600" dirty="0" smtClean="0">
                <a:latin typeface="Helvetica" charset="0"/>
                <a:ea typeface="ＭＳ Ｐゴシック" charset="0"/>
                <a:cs typeface="Helvetica" charset="0"/>
              </a:rPr>
              <a:t>• </a:t>
            </a:r>
            <a:r>
              <a:rPr lang="en-US" sz="1900" dirty="0" smtClean="0">
                <a:latin typeface="Helvetica" charset="0"/>
                <a:ea typeface="ＭＳ Ｐゴシック" charset="0"/>
                <a:cs typeface="Helvetica" charset="0"/>
              </a:rPr>
              <a:t>One of the benefits of confidentiality is the trust it yields</a:t>
            </a:r>
            <a:endParaRPr lang="en-US" sz="19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dirty="0" smtClean="0">
              <a:latin typeface="Helvetica" charset="0"/>
              <a:ea typeface="ＭＳ Ｐゴシック" charset="0"/>
              <a:cs typeface="Helvetica" charset="0"/>
            </a:endParaRPr>
          </a:p>
          <a:p>
            <a:pPr marL="0" indent="0" eaLnBrk="1" hangingPunct="1">
              <a:lnSpc>
                <a:spcPct val="130000"/>
              </a:lnSpc>
              <a:spcAft>
                <a:spcPts val="600"/>
              </a:spcAft>
              <a:buFontTx/>
              <a:buNone/>
              <a:defRPr/>
            </a:pPr>
            <a:endParaRPr lang="en-US" sz="2400" b="1" u="sng" dirty="0">
              <a:latin typeface="Helvetica" charset="0"/>
              <a:ea typeface="ＭＳ Ｐゴシック" charset="0"/>
              <a:cs typeface="Helvetica" charset="0"/>
            </a:endParaRPr>
          </a:p>
          <a:p>
            <a:pPr marL="0" indent="0" eaLnBrk="1" hangingPunct="1">
              <a:lnSpc>
                <a:spcPct val="90000"/>
              </a:lnSpc>
              <a:buFontTx/>
              <a:buNone/>
              <a:defRPr/>
            </a:pPr>
            <a:endParaRPr lang="en-US" sz="2400" dirty="0">
              <a:latin typeface="Helvetica" charset="0"/>
              <a:ea typeface="ＭＳ Ｐゴシック" charset="0"/>
              <a:cs typeface="Helvetica" charset="0"/>
            </a:endParaRPr>
          </a:p>
          <a:p>
            <a:pPr marL="0" indent="0" eaLnBrk="1" hangingPunct="1">
              <a:lnSpc>
                <a:spcPct val="90000"/>
              </a:lnSpc>
              <a:buFontTx/>
              <a:buNone/>
              <a:defRPr/>
            </a:pPr>
            <a:endParaRPr lang="en-US" sz="2000" dirty="0">
              <a:latin typeface="Times" charset="0"/>
              <a:ea typeface="ＭＳ Ｐゴシック" charset="0"/>
              <a:cs typeface="ＭＳ Ｐゴシック" charset="0"/>
            </a:endParaRPr>
          </a:p>
        </p:txBody>
      </p:sp>
      <p:sp>
        <p:nvSpPr>
          <p:cNvPr id="18435" name="Rectangle 3"/>
          <p:cNvSpPr>
            <a:spLocks noGrp="1" noChangeArrowheads="1"/>
          </p:cNvSpPr>
          <p:nvPr>
            <p:ph type="title"/>
          </p:nvPr>
        </p:nvSpPr>
        <p:spPr>
          <a:xfrm>
            <a:off x="685800" y="165192"/>
            <a:ext cx="7772400" cy="1350614"/>
          </a:xfrm>
          <a:solidFill>
            <a:srgbClr val="C0504D"/>
          </a:solidFill>
        </p:spPr>
        <p:txBody>
          <a:bodyPr>
            <a:normAutofit fontScale="90000"/>
          </a:bodyPr>
          <a:lstStyle/>
          <a:p>
            <a:pPr eaLnBrk="1" hangingPunct="1">
              <a:defRPr/>
            </a:pPr>
            <a:r>
              <a:rPr lang="en-US" sz="4000" dirty="0" smtClean="0">
                <a:solidFill>
                  <a:srgbClr val="000000"/>
                </a:solidFill>
                <a:latin typeface="Times" charset="0"/>
                <a:ea typeface="ＭＳ Ｐゴシック" charset="0"/>
                <a:cs typeface="ＭＳ Ｐゴシック" charset="0"/>
              </a:rPr>
              <a:t>Topical Discussions</a:t>
            </a:r>
            <a:r>
              <a:rPr lang="en-US" sz="4000" i="1" dirty="0">
                <a:solidFill>
                  <a:srgbClr val="000000"/>
                </a:solidFill>
                <a:latin typeface="Times" charset="0"/>
                <a:ea typeface="ＭＳ Ｐゴシック" charset="0"/>
                <a:cs typeface="ＭＳ Ｐゴシック" charset="0"/>
              </a:rPr>
              <a:t/>
            </a:r>
            <a:br>
              <a:rPr lang="en-US" sz="4000" i="1" dirty="0">
                <a:solidFill>
                  <a:srgbClr val="000000"/>
                </a:solidFill>
                <a:latin typeface="Times" charset="0"/>
                <a:ea typeface="ＭＳ Ｐゴシック" charset="0"/>
                <a:cs typeface="ＭＳ Ｐゴシック" charset="0"/>
              </a:rPr>
            </a:br>
            <a:r>
              <a:rPr lang="en-US" sz="4000" i="1" dirty="0" smtClean="0">
                <a:solidFill>
                  <a:srgbClr val="000000"/>
                </a:solidFill>
                <a:latin typeface="Times" charset="0"/>
                <a:ea typeface="ＭＳ Ｐゴシック" charset="0"/>
                <a:cs typeface="ＭＳ Ｐゴシック" charset="0"/>
              </a:rPr>
              <a:t>Boards, Brown Act and Confidentiality</a:t>
            </a:r>
            <a:endParaRPr lang="en-US" i="1" dirty="0">
              <a:solidFill>
                <a:srgbClr val="000000"/>
              </a:solidFill>
              <a:latin typeface="Times" charset="0"/>
              <a:ea typeface="ＭＳ Ｐゴシック" charset="0"/>
              <a:cs typeface="ＭＳ Ｐゴシック" charset="0"/>
            </a:endParaRPr>
          </a:p>
        </p:txBody>
      </p:sp>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3596" y="6207918"/>
            <a:ext cx="10668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4587974"/>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27256</TotalTime>
  <Words>1354</Words>
  <Application>Microsoft Macintosh PowerPoint</Application>
  <PresentationFormat>On-screen Show (4:3)</PresentationFormat>
  <Paragraphs>169</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The First Year Goals and Objectives for the GM  KFPD  </vt:lpstr>
      <vt:lpstr>Introduction</vt:lpstr>
      <vt:lpstr>Overview</vt:lpstr>
      <vt:lpstr>Down-selecting guidance</vt:lpstr>
      <vt:lpstr>From: ‘52 Ways to be a Better Board’ They manage their Executive well</vt:lpstr>
      <vt:lpstr>PowerPoint Presentation</vt:lpstr>
      <vt:lpstr>Board Relations/Dynamics EFFICIENCY!!</vt:lpstr>
      <vt:lpstr>PowerPoint Presentation</vt:lpstr>
      <vt:lpstr>Topical Discussions Boards, Brown Act and Confidentiality</vt:lpstr>
      <vt:lpstr>Topical Discussions Boards, the Brown Act, and Confidentiality</vt:lpstr>
      <vt:lpstr>Topical Discussions Boards, the Brown Act and Confidentiality</vt:lpstr>
      <vt:lpstr>Topical Discussions Boards, Brown Act and Confidentiality</vt:lpstr>
      <vt:lpstr>GM Goals and Objectives</vt:lpstr>
      <vt:lpstr>GM Goals and Objectives</vt:lpstr>
      <vt:lpstr>Framing the candidate (Board inputs)</vt:lpstr>
    </vt:vector>
  </TitlesOfParts>
  <Company>BHI Management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DHCD Board Workshop</dc:title>
  <dc:creator>Brent Ives</dc:creator>
  <cp:lastModifiedBy>Brent Ives</cp:lastModifiedBy>
  <cp:revision>172</cp:revision>
  <cp:lastPrinted>2019-01-10T20:49:55Z</cp:lastPrinted>
  <dcterms:created xsi:type="dcterms:W3CDTF">2011-02-16T19:47:47Z</dcterms:created>
  <dcterms:modified xsi:type="dcterms:W3CDTF">2021-01-21T02:25:38Z</dcterms:modified>
</cp:coreProperties>
</file>